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66" r:id="rId2"/>
    <p:sldId id="290" r:id="rId3"/>
    <p:sldId id="267" r:id="rId4"/>
    <p:sldId id="269" r:id="rId5"/>
    <p:sldId id="268" r:id="rId6"/>
    <p:sldId id="285" r:id="rId7"/>
    <p:sldId id="275" r:id="rId8"/>
    <p:sldId id="284" r:id="rId9"/>
    <p:sldId id="272" r:id="rId10"/>
    <p:sldId id="283" r:id="rId11"/>
    <p:sldId id="271" r:id="rId12"/>
    <p:sldId id="273" r:id="rId13"/>
    <p:sldId id="274" r:id="rId14"/>
    <p:sldId id="276" r:id="rId15"/>
    <p:sldId id="294" r:id="rId16"/>
    <p:sldId id="277" r:id="rId17"/>
    <p:sldId id="289" r:id="rId18"/>
    <p:sldId id="292" r:id="rId19"/>
    <p:sldId id="279" r:id="rId20"/>
    <p:sldId id="282" r:id="rId21"/>
    <p:sldId id="291" r:id="rId22"/>
    <p:sldId id="281" r:id="rId23"/>
    <p:sldId id="280" r:id="rId24"/>
    <p:sldId id="293" r:id="rId25"/>
    <p:sldId id="288" r:id="rId26"/>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E91D34-B64E-46F4-BEE2-7EFAEFAB6DB0}" type="datetimeFigureOut">
              <a:rPr lang="ar-BH" smtClean="0"/>
              <a:pPr/>
              <a:t>19/04/1438</a:t>
            </a:fld>
            <a:endParaRPr lang="ar-B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0893E55-7D9A-4488-92FF-82C64C4EA398}" type="slidenum">
              <a:rPr lang="ar-BH" smtClean="0"/>
              <a:pPr/>
              <a:t>‹#›</a:t>
            </a:fld>
            <a:endParaRPr lang="ar-BH"/>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B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B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B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Date Placeholder 4"/>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B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7" name="Date Placeholder 6"/>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Date Placeholder 2"/>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B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B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B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2C090-575B-4E11-A9DC-C4A74468131B}" type="datetimeFigureOut">
              <a:rPr lang="ar-BH" smtClean="0"/>
              <a:pPr/>
              <a:t>19/04/1438</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F34CA141-AD1C-44D4-87BE-CF7C55FA1FA2}" type="slidenum">
              <a:rPr lang="ar-BH" smtClean="0"/>
              <a:pPr/>
              <a:t>‹#›</a:t>
            </a:fld>
            <a:endParaRPr lang="ar-BH"/>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B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42C090-575B-4E11-A9DC-C4A74468131B}" type="datetimeFigureOut">
              <a:rPr lang="ar-BH" smtClean="0"/>
              <a:pPr/>
              <a:t>19/04/1438</a:t>
            </a:fld>
            <a:endParaRPr lang="ar-B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4CA141-AD1C-44D4-87BE-CF7C55FA1FA2}" type="slidenum">
              <a:rPr lang="ar-BH" smtClean="0"/>
              <a:pPr/>
              <a:t>‹#›</a:t>
            </a:fld>
            <a:endParaRPr lang="ar-B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dm33.com/up/uploads/images/Dm33-com-33b69ce506.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dm33.com/up/uploads/images/Dm33-com-b7a64b79af.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pic>
        <p:nvPicPr>
          <p:cNvPr id="3073" name="Picture 1" descr="F:\slider-kid-peeking1 - Copy.jpg"/>
          <p:cNvPicPr>
            <a:picLocks noChangeAspect="1" noChangeArrowheads="1"/>
          </p:cNvPicPr>
          <p:nvPr/>
        </p:nvPicPr>
        <p:blipFill>
          <a:blip r:embed="rId3" cstate="print"/>
          <a:srcRect/>
          <a:stretch>
            <a:fillRect/>
          </a:stretch>
        </p:blipFill>
        <p:spPr bwMode="auto">
          <a:xfrm>
            <a:off x="0" y="0"/>
            <a:ext cx="9144000" cy="3356992"/>
          </a:xfrm>
          <a:prstGeom prst="rect">
            <a:avLst/>
          </a:prstGeom>
          <a:noFill/>
        </p:spPr>
      </p:pic>
      <p:sp>
        <p:nvSpPr>
          <p:cNvPr id="6" name="Rectangle 5"/>
          <p:cNvSpPr/>
          <p:nvPr/>
        </p:nvSpPr>
        <p:spPr>
          <a:xfrm>
            <a:off x="2195736" y="3284984"/>
            <a:ext cx="6336704" cy="2062103"/>
          </a:xfrm>
          <a:prstGeom prst="rect">
            <a:avLst/>
          </a:prstGeom>
        </p:spPr>
        <p:txBody>
          <a:bodyPr wrap="square">
            <a:spAutoFit/>
          </a:bodyPr>
          <a:lstStyle/>
          <a:p>
            <a:pPr lvl="0" algn="ctr" fontAlgn="base">
              <a:spcBef>
                <a:spcPct val="0"/>
              </a:spcBef>
              <a:spcAft>
                <a:spcPct val="0"/>
              </a:spcAft>
            </a:pPr>
            <a:endParaRPr lang="en-US" sz="3200" dirty="0" smtClean="0">
              <a:solidFill>
                <a:srgbClr val="FF0000"/>
              </a:solidFill>
              <a:latin typeface="Arial" pitchFamily="34" charset="0"/>
              <a:cs typeface="Arial" pitchFamily="34" charset="0"/>
            </a:endParaRPr>
          </a:p>
          <a:p>
            <a:pPr algn="ctr"/>
            <a:r>
              <a:rPr lang="ar-OM" sz="3200" b="1" dirty="0" smtClean="0">
                <a:solidFill>
                  <a:srgbClr val="C00000"/>
                </a:solidFill>
                <a:latin typeface="Calibri" pitchFamily="34" charset="0"/>
                <a:ea typeface="Calibri" pitchFamily="34" charset="0"/>
                <a:cs typeface="Arial" pitchFamily="34" charset="0"/>
              </a:rPr>
              <a:t>أهمية المسرح ودوره في المجتمع</a:t>
            </a:r>
          </a:p>
          <a:p>
            <a:pPr algn="ctr"/>
            <a:r>
              <a:rPr lang="en-US" sz="3200" b="1" dirty="0" smtClean="0">
                <a:solidFill>
                  <a:srgbClr val="C00000"/>
                </a:solidFill>
                <a:latin typeface="Calibri" pitchFamily="34" charset="0"/>
                <a:ea typeface="Calibri" pitchFamily="34" charset="0"/>
                <a:cs typeface="Arial" pitchFamily="34" charset="0"/>
              </a:rPr>
              <a:t>The Importance of Theatre and its role in the Society</a:t>
            </a:r>
            <a:endParaRPr lang="ar-BH" sz="3200" b="1" dirty="0" smtClean="0">
              <a:solidFill>
                <a:srgbClr val="C00000"/>
              </a:solidFill>
              <a:latin typeface="Calibri" pitchFamily="34" charset="0"/>
              <a:ea typeface="Calibri" pitchFamily="34" charset="0"/>
              <a:cs typeface="Arial" pitchFamily="34" charset="0"/>
            </a:endParaRPr>
          </a:p>
        </p:txBody>
      </p:sp>
      <p:sp>
        <p:nvSpPr>
          <p:cNvPr id="7" name="TextBox 6"/>
          <p:cNvSpPr txBox="1"/>
          <p:nvPr/>
        </p:nvSpPr>
        <p:spPr>
          <a:xfrm>
            <a:off x="395536" y="5229200"/>
            <a:ext cx="3600400" cy="707886"/>
          </a:xfrm>
          <a:prstGeom prst="rect">
            <a:avLst/>
          </a:prstGeom>
          <a:noFill/>
        </p:spPr>
        <p:txBody>
          <a:bodyPr wrap="square" rtlCol="1">
            <a:spAutoFit/>
          </a:bodyPr>
          <a:lstStyle/>
          <a:p>
            <a:pPr algn="l"/>
            <a:r>
              <a:rPr lang="ar-OM" sz="2000" b="1" dirty="0" err="1" smtClean="0"/>
              <a:t>د.</a:t>
            </a:r>
            <a:r>
              <a:rPr lang="ar-OM" sz="2000" b="1" dirty="0" smtClean="0"/>
              <a:t> كاملة الوليد الهنائي</a:t>
            </a:r>
          </a:p>
          <a:p>
            <a:pPr algn="l"/>
            <a:r>
              <a:rPr lang="ar-OM" sz="2000" b="1" dirty="0" smtClean="0"/>
              <a:t>أستاذ مساعد ببرنامج الفنون المسرحية</a:t>
            </a:r>
            <a:endParaRPr lang="ar-BH" sz="2000" b="1" dirty="0"/>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Rectangle 4"/>
          <p:cNvSpPr/>
          <p:nvPr/>
        </p:nvSpPr>
        <p:spPr>
          <a:xfrm>
            <a:off x="2195736" y="620688"/>
            <a:ext cx="5976316" cy="830997"/>
          </a:xfrm>
          <a:prstGeom prst="rect">
            <a:avLst/>
          </a:prstGeom>
        </p:spPr>
        <p:txBody>
          <a:bodyPr wrap="none">
            <a:spAutoFit/>
          </a:bodyPr>
          <a:lstStyle/>
          <a:p>
            <a:pPr lvl="0" fontAlgn="base">
              <a:spcBef>
                <a:spcPct val="0"/>
              </a:spcBef>
              <a:spcAft>
                <a:spcPct val="0"/>
              </a:spcAft>
            </a:pPr>
            <a:r>
              <a:rPr lang="ar-OM" sz="4800" b="1" dirty="0" smtClean="0">
                <a:solidFill>
                  <a:srgbClr val="C00000"/>
                </a:solidFill>
                <a:latin typeface="Calibri" pitchFamily="34" charset="0"/>
                <a:ea typeface="Calibri" pitchFamily="34" charset="0"/>
                <a:cs typeface="Arial" pitchFamily="34" charset="0"/>
              </a:rPr>
              <a:t>المسرح كمختبر مصغر للحياة</a:t>
            </a:r>
          </a:p>
        </p:txBody>
      </p:sp>
      <p:pic>
        <p:nvPicPr>
          <p:cNvPr id="10241" name="Picture 1" descr="F:\34722.imgcache.jpg"/>
          <p:cNvPicPr>
            <a:picLocks noChangeAspect="1" noChangeArrowheads="1"/>
          </p:cNvPicPr>
          <p:nvPr/>
        </p:nvPicPr>
        <p:blipFill>
          <a:blip r:embed="rId3" cstate="print"/>
          <a:srcRect/>
          <a:stretch>
            <a:fillRect/>
          </a:stretch>
        </p:blipFill>
        <p:spPr bwMode="auto">
          <a:xfrm>
            <a:off x="611560" y="1772816"/>
            <a:ext cx="8064896" cy="4278734"/>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20481" name="Rectangle 1"/>
          <p:cNvSpPr>
            <a:spLocks noChangeArrowheads="1"/>
          </p:cNvSpPr>
          <p:nvPr/>
        </p:nvSpPr>
        <p:spPr bwMode="auto">
          <a:xfrm>
            <a:off x="1187624" y="-11325"/>
            <a:ext cx="7272808"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endParaRPr kumimoji="0" lang="ar-OM"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fontAlgn="base">
              <a:lnSpc>
                <a:spcPct val="150000"/>
              </a:lnSpc>
              <a:spcBef>
                <a:spcPct val="0"/>
              </a:spcBef>
              <a:spcAft>
                <a:spcPct val="0"/>
              </a:spcAft>
              <a:buFontTx/>
              <a:buChar char="•"/>
            </a:pPr>
            <a:r>
              <a:rPr lang="ar-OM" sz="3200" b="1" dirty="0" smtClean="0">
                <a:solidFill>
                  <a:srgbClr val="C00000"/>
                </a:solidFill>
                <a:latin typeface="Calibri" pitchFamily="34" charset="0"/>
                <a:ea typeface="Calibri" pitchFamily="34" charset="0"/>
                <a:cs typeface="Arial" pitchFamily="34" charset="0"/>
              </a:rPr>
              <a:t>المسرح يدخل في كل جانب من جوانب حياتنا </a:t>
            </a:r>
          </a:p>
          <a:p>
            <a:pPr lvl="0" eaLnBrk="0" fontAlgn="base" hangingPunct="0">
              <a:lnSpc>
                <a:spcPct val="150000"/>
              </a:lnSpc>
              <a:spcBef>
                <a:spcPct val="0"/>
              </a:spcBef>
              <a:spcAft>
                <a:spcPct val="0"/>
              </a:spcAft>
            </a:pPr>
            <a:r>
              <a:rPr lang="ar-OM" sz="2800" dirty="0" smtClean="0">
                <a:latin typeface="Calibri" pitchFamily="34" charset="0"/>
                <a:ea typeface="Times New Roman" pitchFamily="18" charset="0"/>
                <a:cs typeface="Arial" pitchFamily="34" charset="0"/>
              </a:rPr>
              <a:t> - </a:t>
            </a:r>
            <a:r>
              <a:rPr lang="ar-OM" sz="2800" dirty="0" smtClean="0">
                <a:solidFill>
                  <a:schemeClr val="tx2"/>
                </a:solidFill>
                <a:latin typeface="Calibri" pitchFamily="34" charset="0"/>
                <a:ea typeface="Times New Roman" pitchFamily="18" charset="0"/>
                <a:cs typeface="Arial" pitchFamily="34" charset="0"/>
              </a:rPr>
              <a:t>المسرح و </a:t>
            </a:r>
            <a:r>
              <a:rPr lang="ar-OM" sz="2800" dirty="0" err="1" smtClean="0">
                <a:solidFill>
                  <a:schemeClr val="tx2"/>
                </a:solidFill>
                <a:latin typeface="Calibri" pitchFamily="34" charset="0"/>
                <a:ea typeface="Times New Roman" pitchFamily="18" charset="0"/>
                <a:cs typeface="Arial" pitchFamily="34" charset="0"/>
              </a:rPr>
              <a:t>الأدب              </a:t>
            </a:r>
            <a:r>
              <a:rPr lang="ar-OM" sz="2800" dirty="0" smtClean="0">
                <a:solidFill>
                  <a:schemeClr val="tx2"/>
                </a:solidFill>
                <a:latin typeface="Calibri" pitchFamily="34" charset="0"/>
                <a:ea typeface="Times New Roman" pitchFamily="18" charset="0"/>
                <a:cs typeface="Arial" pitchFamily="34" charset="0"/>
              </a:rPr>
              <a:t>- المسرح وعلم الاجتماع</a:t>
            </a:r>
          </a:p>
          <a:p>
            <a:pPr lvl="0" eaLnBrk="0" fontAlgn="base" hangingPunct="0">
              <a:lnSpc>
                <a:spcPct val="150000"/>
              </a:lnSpc>
              <a:spcBef>
                <a:spcPct val="0"/>
              </a:spcBef>
              <a:spcAft>
                <a:spcPct val="0"/>
              </a:spcAft>
              <a:buFontTx/>
              <a:buChar char="-"/>
            </a:pPr>
            <a:r>
              <a:rPr lang="ar-OM" sz="2800" dirty="0" smtClean="0">
                <a:solidFill>
                  <a:schemeClr val="tx2"/>
                </a:solidFill>
                <a:latin typeface="Calibri" pitchFamily="34" charset="0"/>
                <a:ea typeface="Times New Roman" pitchFamily="18" charset="0"/>
                <a:cs typeface="Arial" pitchFamily="34" charset="0"/>
              </a:rPr>
              <a:t>المسرح وعلم  </a:t>
            </a:r>
            <a:r>
              <a:rPr lang="ar-OM" sz="2800" dirty="0" err="1" smtClean="0">
                <a:solidFill>
                  <a:schemeClr val="tx2"/>
                </a:solidFill>
                <a:latin typeface="Calibri" pitchFamily="34" charset="0"/>
                <a:ea typeface="Times New Roman" pitchFamily="18" charset="0"/>
                <a:cs typeface="Arial" pitchFamily="34" charset="0"/>
              </a:rPr>
              <a:t>النفس           </a:t>
            </a:r>
            <a:r>
              <a:rPr lang="ar-OM" sz="2800" dirty="0" smtClean="0">
                <a:solidFill>
                  <a:schemeClr val="tx2"/>
                </a:solidFill>
                <a:latin typeface="Calibri" pitchFamily="34" charset="0"/>
                <a:ea typeface="Times New Roman" pitchFamily="18" charset="0"/>
                <a:cs typeface="Arial" pitchFamily="34" charset="0"/>
              </a:rPr>
              <a:t>- المسرح والاقتصاد</a:t>
            </a:r>
          </a:p>
          <a:p>
            <a:pPr lvl="0" eaLnBrk="0" fontAlgn="base" hangingPunct="0">
              <a:lnSpc>
                <a:spcPct val="150000"/>
              </a:lnSpc>
              <a:spcBef>
                <a:spcPct val="0"/>
              </a:spcBef>
              <a:spcAft>
                <a:spcPct val="0"/>
              </a:spcAft>
              <a:buFontTx/>
              <a:buChar char="-"/>
            </a:pPr>
            <a:r>
              <a:rPr lang="ar-OM" sz="2800" dirty="0" smtClean="0">
                <a:solidFill>
                  <a:schemeClr val="tx2"/>
                </a:solidFill>
                <a:latin typeface="Calibri" pitchFamily="34" charset="0"/>
                <a:ea typeface="Times New Roman" pitchFamily="18" charset="0"/>
                <a:cs typeface="Arial" pitchFamily="34" charset="0"/>
              </a:rPr>
              <a:t> المسرح و </a:t>
            </a:r>
            <a:r>
              <a:rPr lang="ar-OM" sz="2800" dirty="0" err="1" smtClean="0">
                <a:solidFill>
                  <a:schemeClr val="tx2"/>
                </a:solidFill>
                <a:latin typeface="Calibri" pitchFamily="34" charset="0"/>
                <a:ea typeface="Times New Roman" pitchFamily="18" charset="0"/>
                <a:cs typeface="Arial" pitchFamily="34" charset="0"/>
              </a:rPr>
              <a:t>السياسة             </a:t>
            </a:r>
            <a:r>
              <a:rPr lang="ar-OM" sz="2800" dirty="0" smtClean="0">
                <a:solidFill>
                  <a:schemeClr val="tx2"/>
                </a:solidFill>
                <a:latin typeface="Calibri" pitchFamily="34" charset="0"/>
                <a:ea typeface="Times New Roman" pitchFamily="18" charset="0"/>
                <a:cs typeface="Arial" pitchFamily="34" charset="0"/>
              </a:rPr>
              <a:t>- المسرح و الدين </a:t>
            </a:r>
          </a:p>
          <a:p>
            <a:pPr lvl="0" eaLnBrk="0" fontAlgn="base" hangingPunct="0">
              <a:lnSpc>
                <a:spcPct val="150000"/>
              </a:lnSpc>
              <a:spcBef>
                <a:spcPct val="0"/>
              </a:spcBef>
              <a:spcAft>
                <a:spcPct val="0"/>
              </a:spcAft>
            </a:pPr>
            <a:endParaRPr lang="ar-OM" sz="2800" dirty="0" smtClean="0">
              <a:solidFill>
                <a:schemeClr val="tx2"/>
              </a:solidFill>
              <a:latin typeface="Calibri" pitchFamily="34" charset="0"/>
              <a:cs typeface="Arial" pitchFamily="34" charset="0"/>
            </a:endParaRPr>
          </a:p>
          <a:p>
            <a:pPr eaLnBrk="0" fontAlgn="base" hangingPunct="0">
              <a:lnSpc>
                <a:spcPct val="150000"/>
              </a:lnSpc>
              <a:spcBef>
                <a:spcPct val="0"/>
              </a:spcBef>
              <a:spcAft>
                <a:spcPct val="0"/>
              </a:spcAft>
            </a:pPr>
            <a:r>
              <a:rPr lang="ar-OM" sz="2800" b="1" dirty="0" smtClean="0">
                <a:latin typeface="Verdana" pitchFamily="34" charset="0"/>
              </a:rPr>
              <a:t>وولف </a:t>
            </a:r>
            <a:r>
              <a:rPr lang="ar-OM" sz="2800" b="1" dirty="0" err="1" smtClean="0">
                <a:latin typeface="Verdana" pitchFamily="34" charset="0"/>
              </a:rPr>
              <a:t>شنايدر</a:t>
            </a:r>
            <a:r>
              <a:rPr lang="ar-OM" sz="2800" b="1" dirty="0" smtClean="0">
                <a:latin typeface="Verdana" pitchFamily="34" charset="0"/>
              </a:rPr>
              <a:t> </a:t>
            </a:r>
            <a:r>
              <a:rPr lang="en-US" sz="2800" dirty="0" err="1" smtClean="0">
                <a:latin typeface="Verdana" pitchFamily="34" charset="0"/>
              </a:rPr>
              <a:t>Wolfgan</a:t>
            </a:r>
            <a:r>
              <a:rPr lang="en-US" sz="2800" dirty="0" smtClean="0">
                <a:latin typeface="Verdana" pitchFamily="34" charset="0"/>
              </a:rPr>
              <a:t> Schneider</a:t>
            </a:r>
            <a:r>
              <a:rPr lang="ar-OM" sz="2800" dirty="0" smtClean="0">
                <a:latin typeface="Verdana" pitchFamily="34" charset="0"/>
              </a:rPr>
              <a:t> يرى أن المسرح هو أحد أهم الفنون في الحياة الثقافية للمجتمعات البشرية لأنه يدخل في كل جانب من جوانب الحياة.</a:t>
            </a:r>
            <a:endParaRPr lang="ar-OM" sz="2800" dirty="0" smtClean="0">
              <a:latin typeface="Arial" pitchFamily="34" charset="0"/>
              <a:cs typeface="Arial" pitchFamily="34" charset="0"/>
            </a:endParaRPr>
          </a:p>
          <a:p>
            <a:pPr lvl="0" eaLnBrk="0" fontAlgn="base" hangingPunct="0">
              <a:lnSpc>
                <a:spcPct val="150000"/>
              </a:lnSpc>
              <a:spcBef>
                <a:spcPct val="0"/>
              </a:spcBef>
              <a:spcAft>
                <a:spcPct val="0"/>
              </a:spcAft>
            </a:pPr>
            <a:endParaRPr lang="ar-OM" sz="2800" dirty="0" smtClean="0">
              <a:solidFill>
                <a:schemeClr val="tx2"/>
              </a:solidFill>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Char char="•"/>
              <a:tabLst/>
            </a:pPr>
            <a:endParaRPr kumimoji="0" lang="ar-OM"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8433" name="Rectangle 1"/>
          <p:cNvSpPr>
            <a:spLocks noChangeArrowheads="1"/>
          </p:cNvSpPr>
          <p:nvPr/>
        </p:nvSpPr>
        <p:spPr bwMode="auto">
          <a:xfrm>
            <a:off x="899592" y="1097230"/>
            <a:ext cx="748883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Char char="•"/>
              <a:tabLst/>
            </a:pPr>
            <a:r>
              <a:rPr lang="ar-OM" sz="3600" b="1" dirty="0" smtClean="0">
                <a:solidFill>
                  <a:srgbClr val="C00000"/>
                </a:solidFill>
                <a:latin typeface="Calibri" pitchFamily="34" charset="0"/>
                <a:ea typeface="Calibri" pitchFamily="34" charset="0"/>
                <a:cs typeface="Arial" pitchFamily="34" charset="0"/>
              </a:rPr>
              <a:t>المسرح يوحدنا تحت مظلة الانسانية </a:t>
            </a:r>
            <a:endParaRPr lang="en-US" sz="3600" b="1" dirty="0" smtClean="0">
              <a:solidFill>
                <a:srgbClr val="C00000"/>
              </a:solidFill>
              <a:latin typeface="Calibri" pitchFamily="34" charset="0"/>
              <a:ea typeface="Calibri" pitchFamily="34" charset="0"/>
              <a:cs typeface="Arial" pitchFamily="34" charset="0"/>
            </a:endParaRPr>
          </a:p>
          <a:p>
            <a:pPr lvl="0"/>
            <a:r>
              <a:rPr lang="ar-SA" sz="3200" dirty="0" smtClean="0"/>
              <a:t>المسرح يصور</a:t>
            </a:r>
            <a:r>
              <a:rPr lang="ar-OM" sz="3200" dirty="0" smtClean="0"/>
              <a:t> و</a:t>
            </a:r>
            <a:r>
              <a:rPr lang="ar-SA" sz="3200" dirty="0" smtClean="0"/>
              <a:t>يعكس الحياة الجمعية للإنسان</a:t>
            </a:r>
            <a:r>
              <a:rPr lang="ar-OM" sz="3200" dirty="0" err="1" smtClean="0"/>
              <a:t>،</a:t>
            </a:r>
            <a:r>
              <a:rPr lang="ar-SA" sz="3200" dirty="0" smtClean="0"/>
              <a:t> يسلط الضوء على قضايانا الانسانية المشتركة رغم اختلاف الثقافات والأعراق والأديان ليجمعنا ويوحدنا تحت مظلة الانسانية</a:t>
            </a:r>
            <a:endParaRPr lang="ar-OM" sz="3200" dirty="0" smtClean="0"/>
          </a:p>
          <a:p>
            <a:pPr lvl="0"/>
            <a:endParaRPr lang="ar-OM" sz="3200" dirty="0" smtClean="0"/>
          </a:p>
          <a:p>
            <a:pPr lvl="0"/>
            <a:r>
              <a:rPr lang="ar-OM" sz="3200" dirty="0" smtClean="0"/>
              <a:t>- المسرح </a:t>
            </a:r>
            <a:r>
              <a:rPr lang="ar-BH" sz="3200" dirty="0" smtClean="0"/>
              <a:t>ضمير الناس المعبر عن أحلامهم</a:t>
            </a:r>
            <a:r>
              <a:rPr lang="ar-OM" sz="3200" dirty="0" smtClean="0"/>
              <a:t> و</a:t>
            </a:r>
            <a:r>
              <a:rPr lang="ar-BH" sz="3200" dirty="0" smtClean="0"/>
              <a:t>تطلعا</a:t>
            </a:r>
            <a:r>
              <a:rPr lang="ar-OM" sz="3200" dirty="0" smtClean="0"/>
              <a:t>ت</a:t>
            </a:r>
            <a:r>
              <a:rPr lang="ar-BH" sz="3200" dirty="0" smtClean="0"/>
              <a:t>هم </a:t>
            </a:r>
            <a:r>
              <a:rPr lang="ar-OM" sz="3200" dirty="0" smtClean="0"/>
              <a:t> </a:t>
            </a:r>
            <a:r>
              <a:rPr lang="ar-BH" sz="3200" dirty="0" smtClean="0"/>
              <a:t>و</a:t>
            </a:r>
            <a:r>
              <a:rPr lang="ar-OM" sz="3200" dirty="0" smtClean="0"/>
              <a:t>أفكارهم و</a:t>
            </a:r>
            <a:r>
              <a:rPr lang="ar-BH" sz="3200" dirty="0" smtClean="0"/>
              <a:t>همومهم</a:t>
            </a:r>
            <a:endParaRPr lang="en-US" sz="3200" dirty="0" smtClean="0"/>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7409" name="Rectangle 1"/>
          <p:cNvSpPr>
            <a:spLocks noChangeArrowheads="1"/>
          </p:cNvSpPr>
          <p:nvPr/>
        </p:nvSpPr>
        <p:spPr bwMode="auto">
          <a:xfrm>
            <a:off x="827584" y="1346284"/>
            <a:ext cx="76683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ar-OM" sz="3600" b="1" dirty="0" smtClean="0">
                <a:solidFill>
                  <a:srgbClr val="C00000"/>
                </a:solidFill>
                <a:latin typeface="Calibri" pitchFamily="34" charset="0"/>
                <a:ea typeface="Calibri" pitchFamily="34" charset="0"/>
                <a:cs typeface="Arial" pitchFamily="34" charset="0"/>
              </a:rPr>
              <a:t>كيف يخدم المسرح شرائح المجتمع </a:t>
            </a:r>
            <a:r>
              <a:rPr lang="ar-OM" sz="3600" b="1" dirty="0" err="1" smtClean="0">
                <a:solidFill>
                  <a:srgbClr val="C00000"/>
                </a:solidFill>
                <a:latin typeface="Calibri" pitchFamily="34" charset="0"/>
                <a:ea typeface="Calibri" pitchFamily="34" charset="0"/>
                <a:cs typeface="Arial" pitchFamily="34" charset="0"/>
              </a:rPr>
              <a:t>المختلفة ؟</a:t>
            </a:r>
            <a:r>
              <a:rPr lang="ar-OM" sz="3600" b="1" dirty="0" smtClean="0">
                <a:solidFill>
                  <a:srgbClr val="C00000"/>
                </a:solidFill>
                <a:latin typeface="Calibri" pitchFamily="34" charset="0"/>
                <a:ea typeface="Calibri" pitchFamily="34" charset="0"/>
                <a:cs typeface="Arial" pitchFamily="34" charset="0"/>
              </a:rPr>
              <a:t> </a:t>
            </a:r>
          </a:p>
          <a:p>
            <a:pPr lvl="0" fontAlgn="base">
              <a:spcBef>
                <a:spcPct val="0"/>
              </a:spcBef>
              <a:spcAft>
                <a:spcPct val="0"/>
              </a:spcAft>
            </a:pPr>
            <a:endParaRPr kumimoji="0" lang="ar-OM" sz="3600" b="0" i="0" u="none" strike="noStrike" cap="none" normalizeH="0" baseline="0" dirty="0" smtClean="0">
              <a:ln>
                <a:noFill/>
              </a:ln>
              <a:effectLst/>
              <a:latin typeface="Calibri" pitchFamily="34" charset="0"/>
              <a:ea typeface="Times New Roman" pitchFamily="18" charset="0"/>
              <a:cs typeface="Arial" pitchFamily="34" charset="0"/>
            </a:endParaRPr>
          </a:p>
          <a:p>
            <a:pPr lvl="0" fontAlgn="base">
              <a:spcBef>
                <a:spcPct val="0"/>
              </a:spcBef>
              <a:spcAft>
                <a:spcPct val="0"/>
              </a:spcAft>
            </a:pPr>
            <a:r>
              <a:rPr kumimoji="0" lang="ar-OM" sz="3600" b="0" i="0" u="none" strike="noStrike" cap="none" normalizeH="0" baseline="0" dirty="0" smtClean="0">
                <a:ln>
                  <a:noFill/>
                </a:ln>
                <a:effectLst/>
                <a:latin typeface="Calibri" pitchFamily="34" charset="0"/>
                <a:ea typeface="Times New Roman" pitchFamily="18" charset="0"/>
                <a:cs typeface="Arial" pitchFamily="34" charset="0"/>
              </a:rPr>
              <a:t>(المسرح </a:t>
            </a:r>
            <a:r>
              <a:rPr kumimoji="0" lang="ar-OM" sz="3600" b="0" i="0" u="none" strike="noStrike" cap="none" normalizeH="0" baseline="0" dirty="0" err="1" smtClean="0">
                <a:ln>
                  <a:noFill/>
                </a:ln>
                <a:effectLst/>
                <a:latin typeface="Calibri" pitchFamily="34" charset="0"/>
                <a:ea typeface="Times New Roman" pitchFamily="18" charset="0"/>
                <a:cs typeface="Arial" pitchFamily="34" charset="0"/>
              </a:rPr>
              <a:t>المدرسي </a:t>
            </a:r>
            <a:r>
              <a:rPr kumimoji="0" lang="ar-OM" sz="3600" b="0" i="0" u="none" strike="noStrike" cap="none" normalizeH="0" baseline="0" dirty="0" smtClean="0">
                <a:ln>
                  <a:noFill/>
                </a:ln>
                <a:effectLst/>
                <a:latin typeface="Calibri" pitchFamily="34" charset="0"/>
                <a:ea typeface="Times New Roman" pitchFamily="18" charset="0"/>
                <a:cs typeface="Arial" pitchFamily="34" charset="0"/>
              </a:rPr>
              <a:t>– مسرح </a:t>
            </a:r>
            <a:r>
              <a:rPr kumimoji="0" lang="ar-OM" sz="3600" b="0" i="0" u="none" strike="noStrike" cap="none" normalizeH="0" baseline="0" dirty="0" err="1" smtClean="0">
                <a:ln>
                  <a:noFill/>
                </a:ln>
                <a:effectLst/>
                <a:latin typeface="Calibri" pitchFamily="34" charset="0"/>
                <a:ea typeface="Times New Roman" pitchFamily="18" charset="0"/>
                <a:cs typeface="Arial" pitchFamily="34" charset="0"/>
              </a:rPr>
              <a:t>الطفل </a:t>
            </a:r>
            <a:r>
              <a:rPr kumimoji="0" lang="ar-OM" sz="3600" b="0" i="0" u="none" strike="noStrike" cap="none" normalizeH="0" baseline="0" dirty="0" smtClean="0">
                <a:ln>
                  <a:noFill/>
                </a:ln>
                <a:effectLst/>
                <a:latin typeface="Calibri" pitchFamily="34" charset="0"/>
                <a:ea typeface="Times New Roman" pitchFamily="18" charset="0"/>
                <a:cs typeface="Arial" pitchFamily="34" charset="0"/>
              </a:rPr>
              <a:t>– المسرح وذوي الاحتياجات </a:t>
            </a:r>
            <a:r>
              <a:rPr kumimoji="0" lang="ar-OM" sz="3600" b="0" i="0" u="none" strike="noStrike" cap="none" normalizeH="0" baseline="0" dirty="0" err="1" smtClean="0">
                <a:ln>
                  <a:noFill/>
                </a:ln>
                <a:effectLst/>
                <a:latin typeface="Calibri" pitchFamily="34" charset="0"/>
                <a:ea typeface="Times New Roman" pitchFamily="18" charset="0"/>
                <a:cs typeface="Arial" pitchFamily="34" charset="0"/>
              </a:rPr>
              <a:t>الخاصة </a:t>
            </a:r>
            <a:r>
              <a:rPr kumimoji="0" lang="ar-OM" sz="3600" b="0" i="0" u="none" strike="noStrike" cap="none" normalizeH="0" baseline="0" dirty="0" smtClean="0">
                <a:ln>
                  <a:noFill/>
                </a:ln>
                <a:effectLst/>
                <a:latin typeface="Calibri" pitchFamily="34" charset="0"/>
                <a:ea typeface="Times New Roman" pitchFamily="18" charset="0"/>
                <a:cs typeface="Arial" pitchFamily="34" charset="0"/>
              </a:rPr>
              <a:t>– المسرح والمساجين </a:t>
            </a:r>
            <a:r>
              <a:rPr kumimoji="0" lang="ar-OM" sz="3600" b="0" i="0" u="none" strike="noStrike" cap="none" normalizeH="0" baseline="0" dirty="0" err="1" smtClean="0">
                <a:ln>
                  <a:noFill/>
                </a:ln>
                <a:effectLst/>
                <a:latin typeface="Calibri" pitchFamily="34" charset="0"/>
                <a:ea typeface="Times New Roman" pitchFamily="18" charset="0"/>
                <a:cs typeface="Arial" pitchFamily="34" charset="0"/>
              </a:rPr>
              <a:t>نموذجاً )</a:t>
            </a:r>
            <a:endParaRPr kumimoji="0" lang="ar-OM" sz="36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2195736" y="1268760"/>
            <a:ext cx="63367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TextBox 4"/>
          <p:cNvSpPr txBox="1"/>
          <p:nvPr/>
        </p:nvSpPr>
        <p:spPr>
          <a:xfrm>
            <a:off x="3713172" y="548680"/>
            <a:ext cx="3052439" cy="707886"/>
          </a:xfrm>
          <a:prstGeom prst="rect">
            <a:avLst/>
          </a:prstGeom>
          <a:noFill/>
        </p:spPr>
        <p:txBody>
          <a:bodyPr wrap="none" rtlCol="1">
            <a:spAutoFit/>
          </a:bodyPr>
          <a:lstStyle/>
          <a:p>
            <a:r>
              <a:rPr lang="ar-OM" sz="4000" b="1" dirty="0" smtClean="0">
                <a:solidFill>
                  <a:srgbClr val="C00000"/>
                </a:solidFill>
              </a:rPr>
              <a:t>المسرح المدرسي</a:t>
            </a:r>
            <a:endParaRPr lang="ar-BH" sz="4000" b="1" dirty="0">
              <a:solidFill>
                <a:srgbClr val="C00000"/>
              </a:solidFill>
            </a:endParaRPr>
          </a:p>
        </p:txBody>
      </p:sp>
      <p:pic>
        <p:nvPicPr>
          <p:cNvPr id="17409" name="Picture 1" descr="F:\maxresdefault - Copy.jpg"/>
          <p:cNvPicPr>
            <a:picLocks noChangeAspect="1" noChangeArrowheads="1"/>
          </p:cNvPicPr>
          <p:nvPr/>
        </p:nvPicPr>
        <p:blipFill>
          <a:blip r:embed="rId3" cstate="print"/>
          <a:srcRect/>
          <a:stretch>
            <a:fillRect/>
          </a:stretch>
        </p:blipFill>
        <p:spPr bwMode="auto">
          <a:xfrm>
            <a:off x="1187624" y="1484784"/>
            <a:ext cx="7486800" cy="4211325"/>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OM" b="1" dirty="0" smtClean="0">
                <a:solidFill>
                  <a:schemeClr val="accent2"/>
                </a:solidFill>
              </a:rPr>
              <a:t>أهداف المسرح المدرسي</a:t>
            </a:r>
            <a:endParaRPr lang="ar-BH" dirty="0">
              <a:solidFill>
                <a:schemeClr val="accent2"/>
              </a:solidFill>
            </a:endParaRPr>
          </a:p>
        </p:txBody>
      </p:sp>
      <p:sp>
        <p:nvSpPr>
          <p:cNvPr id="3" name="Content Placeholder 2"/>
          <p:cNvSpPr>
            <a:spLocks noGrp="1"/>
          </p:cNvSpPr>
          <p:nvPr>
            <p:ph idx="1"/>
          </p:nvPr>
        </p:nvSpPr>
        <p:spPr/>
        <p:txBody>
          <a:bodyPr/>
          <a:lstStyle/>
          <a:p>
            <a:pPr lvl="0"/>
            <a:r>
              <a:rPr lang="ar-SA" b="1" dirty="0" smtClean="0"/>
              <a:t>كشف المواهب الفنية والمسرحية وتنميتها لدى الطالب</a:t>
            </a:r>
            <a:r>
              <a:rPr lang="en-US" b="1" dirty="0" smtClean="0"/>
              <a:t>.</a:t>
            </a:r>
            <a:endParaRPr lang="en-US" dirty="0" smtClean="0"/>
          </a:p>
          <a:p>
            <a:pPr lvl="0"/>
            <a:r>
              <a:rPr lang="ar-SA" b="1" dirty="0" smtClean="0"/>
              <a:t>تنمية الجانب الإبداعي لدى الطلبة وتنشيط خيالهم</a:t>
            </a:r>
            <a:endParaRPr lang="en-US" dirty="0" smtClean="0"/>
          </a:p>
          <a:p>
            <a:pPr lvl="0"/>
            <a:r>
              <a:rPr lang="ar-SA" b="1" dirty="0" smtClean="0"/>
              <a:t>تنمية القدرة على التعبير والإلقاء بالإضافة إلى علاج بعض جوانب القصور في النطق أو مواجهة الجمهور</a:t>
            </a:r>
            <a:endParaRPr lang="en-US" dirty="0" smtClean="0"/>
          </a:p>
          <a:p>
            <a:pPr lvl="0"/>
            <a:r>
              <a:rPr lang="ar-SA" b="1" dirty="0" smtClean="0"/>
              <a:t>معالجة بعض المشكلات السلوكية والنفسية والاجتماعية لدى الطلاب، سواء كانوا جمهوراً أو مشاركين</a:t>
            </a:r>
            <a:endParaRPr lang="en-US" dirty="0" smtClean="0"/>
          </a:p>
          <a:p>
            <a:pPr lvl="0"/>
            <a:r>
              <a:rPr lang="ar-SA" b="1" dirty="0" smtClean="0"/>
              <a:t>تمكين الطالب من استيعاب المعلومات الدراسية، عن طريق </a:t>
            </a:r>
            <a:r>
              <a:rPr lang="ar-OM" b="1" dirty="0" err="1" smtClean="0"/>
              <a:t>”</a:t>
            </a:r>
            <a:r>
              <a:rPr lang="ar-SA" b="1" dirty="0" smtClean="0"/>
              <a:t>مسرحة المناهج</a:t>
            </a:r>
            <a:r>
              <a:rPr lang="ar-OM" b="1" dirty="0" err="1" smtClean="0"/>
              <a:t>“</a:t>
            </a:r>
            <a:r>
              <a:rPr lang="ar-SA" b="1" dirty="0" smtClean="0"/>
              <a:t> ليتفاعل معها التفاعل الإيجابي المطلوب</a:t>
            </a:r>
            <a:endParaRPr lang="en-US" dirty="0" smtClean="0"/>
          </a:p>
          <a:p>
            <a:endParaRPr lang="ar-BH"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Rectangle 4"/>
          <p:cNvSpPr/>
          <p:nvPr/>
        </p:nvSpPr>
        <p:spPr>
          <a:xfrm>
            <a:off x="755576" y="1513091"/>
            <a:ext cx="7848872" cy="3970318"/>
          </a:xfrm>
          <a:prstGeom prst="rect">
            <a:avLst/>
          </a:prstGeom>
        </p:spPr>
        <p:txBody>
          <a:bodyPr wrap="square">
            <a:spAutoFit/>
          </a:bodyPr>
          <a:lstStyle/>
          <a:p>
            <a:pPr algn="just" fontAlgn="base">
              <a:lnSpc>
                <a:spcPct val="150000"/>
              </a:lnSpc>
              <a:spcBef>
                <a:spcPct val="0"/>
              </a:spcBef>
              <a:spcAft>
                <a:spcPct val="0"/>
              </a:spcAft>
            </a:pPr>
            <a:r>
              <a:rPr lang="ar-OM" sz="2400" b="1" dirty="0" smtClean="0">
                <a:latin typeface="Calibri" pitchFamily="34" charset="0"/>
                <a:ea typeface="Calibri" pitchFamily="34" charset="0"/>
                <a:cs typeface="Arial" pitchFamily="34" charset="0"/>
              </a:rPr>
              <a:t>أكدت الباحثة </a:t>
            </a:r>
            <a:r>
              <a:rPr lang="ar-SA" sz="2400" b="1" dirty="0" err="1" smtClean="0">
                <a:latin typeface="Calibri" pitchFamily="34" charset="0"/>
                <a:ea typeface="Calibri" pitchFamily="34" charset="0"/>
                <a:cs typeface="Arial" pitchFamily="34" charset="0"/>
              </a:rPr>
              <a:t>جانيريت</a:t>
            </a:r>
            <a:r>
              <a:rPr lang="ar-SA" sz="2400" b="1" dirty="0" smtClean="0">
                <a:latin typeface="Calibri" pitchFamily="34" charset="0"/>
                <a:ea typeface="Calibri" pitchFamily="34" charset="0"/>
                <a:cs typeface="Arial" pitchFamily="34" charset="0"/>
              </a:rPr>
              <a:t>  </a:t>
            </a:r>
            <a:r>
              <a:rPr lang="ar-SA" sz="2400" b="1" dirty="0" err="1" smtClean="0">
                <a:latin typeface="Calibri" pitchFamily="34" charset="0"/>
                <a:ea typeface="Calibri" pitchFamily="34" charset="0"/>
                <a:cs typeface="Arial" pitchFamily="34" charset="0"/>
              </a:rPr>
              <a:t>(</a:t>
            </a:r>
            <a:r>
              <a:rPr lang="en-US" sz="2400" b="1" dirty="0" err="1" smtClean="0">
                <a:latin typeface="Calibri" pitchFamily="34" charset="0"/>
                <a:ea typeface="Calibri" pitchFamily="34" charset="0"/>
                <a:cs typeface="Arial" pitchFamily="34" charset="0"/>
              </a:rPr>
              <a:t>Neryl</a:t>
            </a:r>
            <a:r>
              <a:rPr lang="en-US" sz="2400" b="1" dirty="0" smtClean="0">
                <a:latin typeface="Calibri" pitchFamily="34" charset="0"/>
                <a:ea typeface="Calibri" pitchFamily="34" charset="0"/>
                <a:cs typeface="Arial" pitchFamily="34" charset="0"/>
              </a:rPr>
              <a:t> </a:t>
            </a:r>
            <a:r>
              <a:rPr lang="en-US" sz="2400" b="1" dirty="0" err="1" smtClean="0">
                <a:latin typeface="Calibri" pitchFamily="34" charset="0"/>
                <a:ea typeface="Calibri" pitchFamily="34" charset="0"/>
                <a:cs typeface="Arial" pitchFamily="34" charset="0"/>
              </a:rPr>
              <a:t>Jeanneret</a:t>
            </a:r>
            <a:r>
              <a:rPr lang="ar-SA" sz="2400" b="1" dirty="0" smtClean="0">
                <a:latin typeface="Calibri" pitchFamily="34" charset="0"/>
                <a:ea typeface="Calibri" pitchFamily="34" charset="0"/>
                <a:cs typeface="Arial" pitchFamily="34" charset="0"/>
              </a:rPr>
              <a:t>) على أهمية وجود مقررات للفنون ضمن المنهج الدراسي بالمدارس</a:t>
            </a:r>
            <a:r>
              <a:rPr lang="ar-SA" sz="2400" dirty="0" smtClean="0">
                <a:latin typeface="Calibri" pitchFamily="34" charset="0"/>
                <a:ea typeface="Calibri" pitchFamily="34" charset="0"/>
                <a:cs typeface="Arial" pitchFamily="34" charset="0"/>
              </a:rPr>
              <a:t> وعمل موازنة بين هذه المقررات وبين المقررات التعليمية الأخرى، لأن الفنون تساعد على زيادة قدرات الطلبة الأكاديمية</a:t>
            </a:r>
            <a:r>
              <a:rPr lang="ar-OM" sz="2400" dirty="0" smtClean="0">
                <a:latin typeface="Calibri" pitchFamily="34" charset="0"/>
                <a:ea typeface="Calibri" pitchFamily="34" charset="0"/>
                <a:cs typeface="Arial" pitchFamily="34" charset="0"/>
              </a:rPr>
              <a:t> وفقاً لما </a:t>
            </a:r>
            <a:r>
              <a:rPr lang="ar-SA" sz="2400" dirty="0" smtClean="0">
                <a:latin typeface="Calibri" pitchFamily="34" charset="0"/>
                <a:ea typeface="Calibri" pitchFamily="34" charset="0"/>
                <a:cs typeface="Arial" pitchFamily="34" charset="0"/>
              </a:rPr>
              <a:t>أظهرت</a:t>
            </a:r>
            <a:r>
              <a:rPr lang="ar-OM" sz="2400" dirty="0" smtClean="0">
                <a:latin typeface="Calibri" pitchFamily="34" charset="0"/>
                <a:ea typeface="Calibri" pitchFamily="34" charset="0"/>
                <a:cs typeface="Arial" pitchFamily="34" charset="0"/>
              </a:rPr>
              <a:t>ه</a:t>
            </a:r>
            <a:r>
              <a:rPr lang="ar-SA" sz="2400" dirty="0" smtClean="0">
                <a:latin typeface="Calibri" pitchFamily="34" charset="0"/>
                <a:ea typeface="Calibri" pitchFamily="34" charset="0"/>
                <a:cs typeface="Arial" pitchFamily="34" charset="0"/>
              </a:rPr>
              <a:t> نتائج الدراسات</a:t>
            </a:r>
            <a:r>
              <a:rPr lang="ar-OM" sz="2400" dirty="0" smtClean="0">
                <a:latin typeface="Calibri" pitchFamily="34" charset="0"/>
                <a:ea typeface="Calibri" pitchFamily="34" charset="0"/>
                <a:cs typeface="Arial" pitchFamily="34" charset="0"/>
              </a:rPr>
              <a:t> التي قام </a:t>
            </a:r>
            <a:r>
              <a:rPr lang="ar-OM" sz="2400" dirty="0" err="1" smtClean="0">
                <a:latin typeface="Calibri" pitchFamily="34" charset="0"/>
                <a:ea typeface="Calibri" pitchFamily="34" charset="0"/>
                <a:cs typeface="Arial" pitchFamily="34" charset="0"/>
              </a:rPr>
              <a:t>بها</a:t>
            </a:r>
            <a:r>
              <a:rPr lang="ar-OM" sz="2400" dirty="0" smtClean="0">
                <a:latin typeface="Calibri" pitchFamily="34" charset="0"/>
                <a:ea typeface="Calibri" pitchFamily="34" charset="0"/>
                <a:cs typeface="Arial" pitchFamily="34" charset="0"/>
              </a:rPr>
              <a:t> الباحثين، ف</a:t>
            </a:r>
            <a:r>
              <a:rPr lang="ar-SA" sz="2400" dirty="0" smtClean="0">
                <a:latin typeface="Calibri" pitchFamily="34" charset="0"/>
                <a:ea typeface="Calibri" pitchFamily="34" charset="0"/>
                <a:cs typeface="Arial" pitchFamily="34" charset="0"/>
              </a:rPr>
              <a:t>عندما خُصصت </a:t>
            </a:r>
            <a:r>
              <a:rPr lang="en-US" sz="2400" dirty="0" smtClean="0">
                <a:latin typeface="Calibri" pitchFamily="34" charset="0"/>
                <a:ea typeface="Calibri" pitchFamily="34" charset="0"/>
                <a:cs typeface="Arial" pitchFamily="34" charset="0"/>
              </a:rPr>
              <a:t>% 25</a:t>
            </a:r>
            <a:r>
              <a:rPr lang="ar-SA" sz="2400" dirty="0" smtClean="0">
                <a:latin typeface="Calibri" pitchFamily="34" charset="0"/>
                <a:ea typeface="Calibri" pitchFamily="34" charset="0"/>
                <a:cs typeface="Arial" pitchFamily="34" charset="0"/>
              </a:rPr>
              <a:t> أو أكثر من المنهج الدراسي لمقررات الفنون اكتسب الطلبة قدرات أكاديمية متفوقة، مما يدل على وجود علاقة واضحة بين تعلم الفنون والمواد الأخرى.</a:t>
            </a:r>
            <a:endParaRPr lang="en-US" sz="2400" dirty="0" smtClean="0">
              <a:latin typeface="Calibri" pitchFamily="34" charset="0"/>
              <a:ea typeface="Calibri"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pic>
        <p:nvPicPr>
          <p:cNvPr id="5" name="Picture 2" descr="http://www.dm33.com/up/uploads/images/Dm33-com-33b69ce506.jpg">
            <a:hlinkClick r:id="rId3"/>
          </p:cNvPr>
          <p:cNvPicPr>
            <a:picLocks noChangeAspect="1" noChangeArrowheads="1"/>
          </p:cNvPicPr>
          <p:nvPr/>
        </p:nvPicPr>
        <p:blipFill>
          <a:blip r:embed="rId4" cstate="print"/>
          <a:srcRect/>
          <a:stretch>
            <a:fillRect/>
          </a:stretch>
        </p:blipFill>
        <p:spPr bwMode="auto">
          <a:xfrm>
            <a:off x="838200" y="228600"/>
            <a:ext cx="7867650" cy="6362700"/>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2195736" y="1268760"/>
            <a:ext cx="63367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TextBox 4"/>
          <p:cNvSpPr txBox="1"/>
          <p:nvPr/>
        </p:nvSpPr>
        <p:spPr>
          <a:xfrm>
            <a:off x="4290253" y="548680"/>
            <a:ext cx="2475358" cy="769441"/>
          </a:xfrm>
          <a:prstGeom prst="rect">
            <a:avLst/>
          </a:prstGeom>
          <a:noFill/>
        </p:spPr>
        <p:txBody>
          <a:bodyPr wrap="none" rtlCol="1">
            <a:spAutoFit/>
          </a:bodyPr>
          <a:lstStyle/>
          <a:p>
            <a:r>
              <a:rPr lang="ar-OM" sz="4400" b="1" dirty="0" smtClean="0">
                <a:solidFill>
                  <a:srgbClr val="C00000"/>
                </a:solidFill>
              </a:rPr>
              <a:t>مسرح الطفل</a:t>
            </a:r>
            <a:endParaRPr lang="ar-BH" sz="4400" b="1" dirty="0">
              <a:solidFill>
                <a:srgbClr val="C00000"/>
              </a:solidFill>
            </a:endParaRPr>
          </a:p>
        </p:txBody>
      </p:sp>
      <p:pic>
        <p:nvPicPr>
          <p:cNvPr id="45058" name="Picture 2" descr="F:\Land-of-Sweets-1.jpg"/>
          <p:cNvPicPr>
            <a:picLocks noChangeAspect="1" noChangeArrowheads="1"/>
          </p:cNvPicPr>
          <p:nvPr/>
        </p:nvPicPr>
        <p:blipFill>
          <a:blip r:embed="rId3" cstate="print"/>
          <a:srcRect/>
          <a:stretch>
            <a:fillRect/>
          </a:stretch>
        </p:blipFill>
        <p:spPr bwMode="auto">
          <a:xfrm>
            <a:off x="1763688" y="1556792"/>
            <a:ext cx="6661748" cy="4441166"/>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TextBox 4"/>
          <p:cNvSpPr txBox="1"/>
          <p:nvPr/>
        </p:nvSpPr>
        <p:spPr>
          <a:xfrm>
            <a:off x="3059832" y="476672"/>
            <a:ext cx="4674678" cy="584775"/>
          </a:xfrm>
          <a:prstGeom prst="rect">
            <a:avLst/>
          </a:prstGeom>
          <a:noFill/>
        </p:spPr>
        <p:txBody>
          <a:bodyPr wrap="none" rtlCol="1">
            <a:spAutoFit/>
          </a:bodyPr>
          <a:lstStyle/>
          <a:p>
            <a:r>
              <a:rPr lang="ar-OM" sz="3200" b="1" dirty="0" smtClean="0">
                <a:solidFill>
                  <a:srgbClr val="C00000"/>
                </a:solidFill>
              </a:rPr>
              <a:t>المسرح وذوي الاحتياجات الخاصة</a:t>
            </a:r>
            <a:endParaRPr lang="ar-BH" sz="3200" b="1" dirty="0">
              <a:solidFill>
                <a:srgbClr val="C00000"/>
              </a:solidFill>
            </a:endParaRPr>
          </a:p>
        </p:txBody>
      </p:sp>
      <p:pic>
        <p:nvPicPr>
          <p:cNvPr id="14337" name="Picture 1" descr="F:\DSC_9773.jpg"/>
          <p:cNvPicPr>
            <a:picLocks noChangeAspect="1" noChangeArrowheads="1"/>
          </p:cNvPicPr>
          <p:nvPr/>
        </p:nvPicPr>
        <p:blipFill>
          <a:blip r:embed="rId3" cstate="print"/>
          <a:srcRect/>
          <a:stretch>
            <a:fillRect/>
          </a:stretch>
        </p:blipFill>
        <p:spPr bwMode="auto">
          <a:xfrm>
            <a:off x="4683080" y="1556792"/>
            <a:ext cx="4460920" cy="2960936"/>
          </a:xfrm>
          <a:prstGeom prst="rect">
            <a:avLst/>
          </a:prstGeom>
          <a:noFill/>
        </p:spPr>
      </p:pic>
      <p:pic>
        <p:nvPicPr>
          <p:cNvPr id="14338" name="Picture 2" descr="F:\dcyppp_full_team_march_2013.jpg"/>
          <p:cNvPicPr>
            <a:picLocks noChangeAspect="1" noChangeArrowheads="1"/>
          </p:cNvPicPr>
          <p:nvPr/>
        </p:nvPicPr>
        <p:blipFill>
          <a:blip r:embed="rId4" cstate="print"/>
          <a:srcRect/>
          <a:stretch>
            <a:fillRect/>
          </a:stretch>
        </p:blipFill>
        <p:spPr bwMode="auto">
          <a:xfrm>
            <a:off x="0" y="2924944"/>
            <a:ext cx="4614912" cy="2924944"/>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025" name="Rectangle 1"/>
          <p:cNvSpPr>
            <a:spLocks noChangeArrowheads="1"/>
          </p:cNvSpPr>
          <p:nvPr/>
        </p:nvSpPr>
        <p:spPr bwMode="auto">
          <a:xfrm>
            <a:off x="1187624" y="856357"/>
            <a:ext cx="748781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buFontTx/>
              <a:buChar char="•"/>
            </a:pPr>
            <a:r>
              <a:rPr lang="ar-OM" sz="2400" dirty="0" smtClean="0">
                <a:latin typeface="Arial" pitchFamily="34" charset="0"/>
                <a:ea typeface="Times New Roman" pitchFamily="18" charset="0"/>
                <a:cs typeface="Arial" pitchFamily="34" charset="0"/>
              </a:rPr>
              <a:t>هل نحن فعلاً نحتاج للمسرح، وهل وجوده مهم في </a:t>
            </a:r>
            <a:r>
              <a:rPr lang="ar-OM" sz="2400" dirty="0" err="1" smtClean="0">
                <a:latin typeface="Arial" pitchFamily="34" charset="0"/>
                <a:ea typeface="Times New Roman" pitchFamily="18" charset="0"/>
                <a:cs typeface="Arial" pitchFamily="34" charset="0"/>
              </a:rPr>
              <a:t>مجتمعاتنا؟</a:t>
            </a:r>
            <a:endParaRPr lang="ar-OM" sz="2400" dirty="0" smtClean="0">
              <a:latin typeface="Arial" pitchFamily="34" charset="0"/>
              <a:ea typeface="Times New Roman" pitchFamily="18" charset="0"/>
              <a:cs typeface="Arial" pitchFamily="34" charset="0"/>
            </a:endParaRPr>
          </a:p>
          <a:p>
            <a:pPr fontAlgn="base">
              <a:lnSpc>
                <a:spcPct val="150000"/>
              </a:lnSpc>
              <a:spcBef>
                <a:spcPct val="0"/>
              </a:spcBef>
              <a:spcAft>
                <a:spcPct val="0"/>
              </a:spcAft>
              <a:buFontTx/>
              <a:buChar char="•"/>
            </a:pPr>
            <a:r>
              <a:rPr lang="ar-OM" sz="2400" dirty="0" smtClean="0"/>
              <a:t>ماذا لو كانت حياتنا كلها علوم وكيمياء وفيزياء ورياضيات بعيداً عن العلوم الانسانية والفنون </a:t>
            </a:r>
            <a:r>
              <a:rPr lang="ar-OM" sz="2400" dirty="0" err="1" smtClean="0"/>
              <a:t>والمسرح؟</a:t>
            </a:r>
            <a:r>
              <a:rPr lang="ar-OM" sz="2400" dirty="0" smtClean="0"/>
              <a:t> </a:t>
            </a:r>
            <a:endParaRPr lang="ar-OM" sz="2400" dirty="0" smtClean="0">
              <a:latin typeface="Arial" pitchFamily="34" charset="0"/>
              <a:ea typeface="Times New Roman" pitchFamily="18" charset="0"/>
              <a:cs typeface="Arial" pitchFamily="34" charset="0"/>
            </a:endParaRPr>
          </a:p>
          <a:p>
            <a:pPr fontAlgn="base">
              <a:lnSpc>
                <a:spcPct val="150000"/>
              </a:lnSpc>
              <a:spcBef>
                <a:spcPct val="0"/>
              </a:spcBef>
              <a:spcAft>
                <a:spcPct val="0"/>
              </a:spcAft>
              <a:buFontTx/>
              <a:buChar char="•"/>
            </a:pPr>
            <a:r>
              <a:rPr lang="ar-OM" sz="2400" dirty="0" smtClean="0"/>
              <a:t>لماذا ظل المسرح صامداً منذ نشأته الأولى في القرن الخامس قبل الميلاد وإلى يومنا هذا رغم ظهور أشكال ووسائل تثقيفية وترفيهية كثيرة أخرى للناس؟</a:t>
            </a:r>
            <a:endParaRPr lang="en-US" sz="2400" dirty="0" smtClean="0"/>
          </a:p>
          <a:p>
            <a:pPr fontAlgn="base">
              <a:lnSpc>
                <a:spcPct val="150000"/>
              </a:lnSpc>
              <a:spcBef>
                <a:spcPct val="0"/>
              </a:spcBef>
              <a:spcAft>
                <a:spcPct val="0"/>
              </a:spcAft>
              <a:buFontTx/>
              <a:buChar char="•"/>
            </a:pPr>
            <a:r>
              <a:rPr lang="ar-OM" sz="2400" dirty="0" smtClean="0"/>
              <a:t>المسرح هل هو وسيلة ترفيه أم صناعة </a:t>
            </a:r>
            <a:r>
              <a:rPr lang="ar-OM" sz="2400" dirty="0" err="1" smtClean="0"/>
              <a:t>ثقافية؟</a:t>
            </a:r>
            <a:endParaRPr lang="ar-OM" sz="2400" dirty="0" smtClean="0"/>
          </a:p>
          <a:p>
            <a:pPr fontAlgn="base">
              <a:lnSpc>
                <a:spcPct val="150000"/>
              </a:lnSpc>
              <a:spcBef>
                <a:spcPct val="0"/>
              </a:spcBef>
              <a:spcAft>
                <a:spcPct val="0"/>
              </a:spcAft>
              <a:buFontTx/>
              <a:buChar char="•"/>
            </a:pPr>
            <a:r>
              <a:rPr lang="ar-OM" sz="2400" dirty="0" smtClean="0"/>
              <a:t> ما علاقة المسرح </a:t>
            </a:r>
            <a:r>
              <a:rPr lang="ar-OM" sz="2400" dirty="0" err="1" smtClean="0"/>
              <a:t>بالمجتمع؟</a:t>
            </a:r>
            <a:r>
              <a:rPr lang="ar-OM" sz="2400" dirty="0" smtClean="0"/>
              <a:t> </a:t>
            </a:r>
          </a:p>
          <a:p>
            <a:pPr fontAlgn="base">
              <a:lnSpc>
                <a:spcPct val="150000"/>
              </a:lnSpc>
              <a:spcBef>
                <a:spcPct val="0"/>
              </a:spcBef>
              <a:spcAft>
                <a:spcPct val="0"/>
              </a:spcAft>
              <a:buFontTx/>
              <a:buChar char="•"/>
            </a:pPr>
            <a:r>
              <a:rPr lang="ar-OM" sz="2400" dirty="0" smtClean="0"/>
              <a:t>وكيف يمكن أن يخدم المسرح شرائح المجتمع </a:t>
            </a:r>
            <a:r>
              <a:rPr lang="ar-OM" sz="2400" dirty="0" err="1" smtClean="0"/>
              <a:t>المختلفة ؟</a:t>
            </a:r>
            <a:r>
              <a:rPr lang="ar-OM" sz="2400" dirty="0" smtClean="0"/>
              <a:t> </a:t>
            </a:r>
            <a:endParaRPr lang="ar-OM" sz="2400" dirty="0" smtClean="0">
              <a:latin typeface="Arial" pitchFamily="34" charset="0"/>
              <a:ea typeface="Times New Roman" pitchFamily="18" charset="0"/>
              <a:cs typeface="Arial" pitchFamily="34" charset="0"/>
            </a:endParaRPr>
          </a:p>
          <a:p>
            <a:pPr>
              <a:lnSpc>
                <a:spcPct val="150000"/>
              </a:lnSpc>
            </a:pPr>
            <a:r>
              <a:rPr lang="ar-OM" sz="2400" dirty="0" smtClean="0">
                <a:latin typeface="Arial" pitchFamily="34" charset="0"/>
                <a:cs typeface="Arial" pitchFamily="34" charset="0"/>
              </a:rPr>
              <a:t> </a:t>
            </a:r>
            <a:endParaRPr lang="en-US" sz="2400" dirty="0" smtClean="0">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OM"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Rectangle 4"/>
          <p:cNvSpPr/>
          <p:nvPr/>
        </p:nvSpPr>
        <p:spPr>
          <a:xfrm>
            <a:off x="3347864" y="548680"/>
            <a:ext cx="3384376" cy="646331"/>
          </a:xfrm>
          <a:prstGeom prst="rect">
            <a:avLst/>
          </a:prstGeom>
        </p:spPr>
        <p:txBody>
          <a:bodyPr wrap="square">
            <a:spAutoFit/>
          </a:bodyPr>
          <a:lstStyle/>
          <a:p>
            <a:r>
              <a:rPr lang="ar-OM" sz="3600" b="1" dirty="0" smtClean="0">
                <a:solidFill>
                  <a:srgbClr val="C00000"/>
                </a:solidFill>
              </a:rPr>
              <a:t>المسرح والمساجين</a:t>
            </a:r>
            <a:endParaRPr lang="ar-BH" sz="3600" dirty="0">
              <a:solidFill>
                <a:srgbClr val="C00000"/>
              </a:solidFill>
            </a:endParaRPr>
          </a:p>
        </p:txBody>
      </p:sp>
      <p:pic>
        <p:nvPicPr>
          <p:cNvPr id="11265" name="Picture 1" descr="F:\025 - Copy.jpg"/>
          <p:cNvPicPr>
            <a:picLocks noChangeAspect="1" noChangeArrowheads="1"/>
          </p:cNvPicPr>
          <p:nvPr/>
        </p:nvPicPr>
        <p:blipFill>
          <a:blip r:embed="rId3" cstate="print"/>
          <a:srcRect/>
          <a:stretch>
            <a:fillRect/>
          </a:stretch>
        </p:blipFill>
        <p:spPr bwMode="auto">
          <a:xfrm>
            <a:off x="1331640" y="1340768"/>
            <a:ext cx="7192094" cy="4794729"/>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pic>
        <p:nvPicPr>
          <p:cNvPr id="44034" name="Picture 2" descr="F:\1411449212.744864.listing_main - Copy.jpg"/>
          <p:cNvPicPr>
            <a:picLocks noChangeAspect="1" noChangeArrowheads="1"/>
          </p:cNvPicPr>
          <p:nvPr/>
        </p:nvPicPr>
        <p:blipFill>
          <a:blip r:embed="rId3" cstate="print"/>
          <a:srcRect/>
          <a:stretch>
            <a:fillRect/>
          </a:stretch>
        </p:blipFill>
        <p:spPr bwMode="auto">
          <a:xfrm>
            <a:off x="2195736" y="692696"/>
            <a:ext cx="6310415" cy="5032357"/>
          </a:xfrm>
          <a:prstGeom prst="rect">
            <a:avLst/>
          </a:prstGeom>
          <a:noFill/>
        </p:spPr>
      </p:pic>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2289" name="Rectangle 1"/>
          <p:cNvSpPr>
            <a:spLocks noChangeArrowheads="1"/>
          </p:cNvSpPr>
          <p:nvPr/>
        </p:nvSpPr>
        <p:spPr bwMode="auto">
          <a:xfrm>
            <a:off x="1259632" y="548680"/>
            <a:ext cx="723629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v"/>
              <a:tabLst/>
            </a:pPr>
            <a:r>
              <a:rPr kumimoji="0" lang="ar-OM" sz="2400" b="1" i="0" u="none" strike="noStrike" cap="none" normalizeH="0" baseline="0" dirty="0" smtClean="0">
                <a:ln>
                  <a:noFill/>
                </a:ln>
                <a:effectLst/>
                <a:latin typeface="Arial" pitchFamily="34" charset="0"/>
                <a:ea typeface="Times New Roman" pitchFamily="18" charset="0"/>
                <a:cs typeface="Arial" pitchFamily="34" charset="0"/>
              </a:rPr>
              <a:t>لماذا تدريس المسرح في العالم، وفي كلية المجتمع بدولة قطر الآن؟</a:t>
            </a:r>
            <a:endParaRPr kumimoji="0" lang="en-US" sz="2400" b="1"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200000"/>
              </a:lnSpc>
              <a:spcBef>
                <a:spcPct val="0"/>
              </a:spcBef>
              <a:spcAft>
                <a:spcPct val="0"/>
              </a:spcAft>
              <a:buClrTx/>
              <a:buSzTx/>
              <a:buFontTx/>
              <a:buChar char="•"/>
              <a:tabLst/>
            </a:pPr>
            <a:r>
              <a:rPr kumimoji="0" lang="ar-OM" sz="2400" i="0" u="none" strike="noStrike" cap="none" normalizeH="0" baseline="0" dirty="0" smtClean="0">
                <a:ln>
                  <a:noFill/>
                </a:ln>
                <a:effectLst/>
                <a:latin typeface="Arial" pitchFamily="34" charset="0"/>
                <a:ea typeface="Times New Roman" pitchFamily="18" charset="0"/>
                <a:cs typeface="Arial" pitchFamily="34" charset="0"/>
              </a:rPr>
              <a:t>اذا احتجت للعلاج من مرض ما إلى أين ستذهب؟</a:t>
            </a:r>
            <a:endParaRPr kumimoji="0" lang="en-US" sz="2400" i="0" u="none" strike="noStrike" cap="none" normalizeH="0" baseline="0" dirty="0" smtClean="0">
              <a:ln>
                <a:noFill/>
              </a:ln>
              <a:effectLst/>
              <a:latin typeface="Arial" pitchFamily="34" charset="0"/>
              <a:cs typeface="Arial" pitchFamily="34" charset="0"/>
            </a:endParaRPr>
          </a:p>
          <a:p>
            <a:pPr lvl="0" eaLnBrk="0" fontAlgn="base" hangingPunct="0">
              <a:lnSpc>
                <a:spcPct val="200000"/>
              </a:lnSpc>
              <a:spcBef>
                <a:spcPct val="0"/>
              </a:spcBef>
              <a:spcAft>
                <a:spcPct val="0"/>
              </a:spcAft>
              <a:buFontTx/>
              <a:buChar char="•"/>
            </a:pPr>
            <a:r>
              <a:rPr kumimoji="0" lang="ar-OM" sz="2400" i="0" u="none" strike="noStrike" cap="none" normalizeH="0" baseline="0" dirty="0" smtClean="0">
                <a:ln>
                  <a:noFill/>
                </a:ln>
                <a:effectLst/>
                <a:latin typeface="Arial" pitchFamily="34" charset="0"/>
                <a:ea typeface="Times New Roman" pitchFamily="18" charset="0"/>
                <a:cs typeface="Arial" pitchFamily="34" charset="0"/>
              </a:rPr>
              <a:t>بكل تأكيد لا يكون </a:t>
            </a:r>
            <a:r>
              <a:rPr lang="ar-OM" sz="2400" dirty="0" smtClean="0">
                <a:latin typeface="Arial" pitchFamily="34" charset="0"/>
                <a:ea typeface="Times New Roman" pitchFamily="18" charset="0"/>
                <a:cs typeface="Arial" pitchFamily="34" charset="0"/>
              </a:rPr>
              <a:t>خيارك</a:t>
            </a:r>
            <a:r>
              <a:rPr kumimoji="0" lang="ar-OM" sz="2400" i="0" u="none" strike="noStrike" cap="none" normalizeH="0" baseline="0" dirty="0" smtClean="0">
                <a:ln>
                  <a:noFill/>
                </a:ln>
                <a:effectLst/>
                <a:latin typeface="Arial" pitchFamily="34" charset="0"/>
                <a:ea typeface="Times New Roman" pitchFamily="18" charset="0"/>
                <a:cs typeface="Arial" pitchFamily="34" charset="0"/>
              </a:rPr>
              <a:t> هو النجار أو</a:t>
            </a:r>
            <a:r>
              <a:rPr kumimoji="0" lang="ar-OM" sz="2400" i="0" u="none" strike="noStrike" cap="none" normalizeH="0" dirty="0" smtClean="0">
                <a:ln>
                  <a:noFill/>
                </a:ln>
                <a:effectLst/>
                <a:latin typeface="Arial" pitchFamily="34" charset="0"/>
                <a:ea typeface="Times New Roman" pitchFamily="18" charset="0"/>
                <a:cs typeface="Arial" pitchFamily="34" charset="0"/>
              </a:rPr>
              <a:t> الحداد</a:t>
            </a:r>
            <a:r>
              <a:rPr kumimoji="0" lang="ar-OM" sz="2400" i="0" u="none" strike="noStrike" cap="none" normalizeH="0" baseline="0" dirty="0" smtClean="0">
                <a:ln>
                  <a:noFill/>
                </a:ln>
                <a:effectLst/>
                <a:latin typeface="Arial" pitchFamily="34" charset="0"/>
                <a:ea typeface="Times New Roman" pitchFamily="18" charset="0"/>
                <a:cs typeface="Arial" pitchFamily="34" charset="0"/>
              </a:rPr>
              <a:t> </a:t>
            </a:r>
            <a:endParaRPr kumimoji="0" lang="en-US" sz="240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200000"/>
              </a:lnSpc>
              <a:spcBef>
                <a:spcPct val="0"/>
              </a:spcBef>
              <a:spcAft>
                <a:spcPct val="0"/>
              </a:spcAft>
              <a:buClrTx/>
              <a:buSzTx/>
              <a:buFontTx/>
              <a:buChar char="•"/>
              <a:tabLst/>
            </a:pPr>
            <a:r>
              <a:rPr kumimoji="0" lang="ar-OM" sz="2400" i="0" u="none" strike="noStrike" cap="none" normalizeH="0" baseline="0" dirty="0" smtClean="0">
                <a:ln>
                  <a:noFill/>
                </a:ln>
                <a:effectLst/>
                <a:latin typeface="Arial" pitchFamily="34" charset="0"/>
                <a:ea typeface="Times New Roman" pitchFamily="18" charset="0"/>
                <a:cs typeface="Arial" pitchFamily="34" charset="0"/>
              </a:rPr>
              <a:t>إذاً</a:t>
            </a:r>
            <a:r>
              <a:rPr kumimoji="0" lang="ar-OM" sz="2400" i="0" u="none" strike="noStrike" cap="none" normalizeH="0" dirty="0" smtClean="0">
                <a:ln>
                  <a:noFill/>
                </a:ln>
                <a:effectLst/>
                <a:latin typeface="Arial" pitchFamily="34" charset="0"/>
                <a:ea typeface="Times New Roman" pitchFamily="18" charset="0"/>
                <a:cs typeface="Arial" pitchFamily="34" charset="0"/>
              </a:rPr>
              <a:t> </a:t>
            </a:r>
            <a:r>
              <a:rPr kumimoji="0" lang="ar-OM" sz="2400" i="0" u="none" strike="noStrike" cap="none" normalizeH="0" baseline="0" dirty="0" smtClean="0">
                <a:ln>
                  <a:noFill/>
                </a:ln>
                <a:effectLst/>
                <a:latin typeface="Arial" pitchFamily="34" charset="0"/>
                <a:ea typeface="Times New Roman" pitchFamily="18" charset="0"/>
                <a:cs typeface="Arial" pitchFamily="34" charset="0"/>
              </a:rPr>
              <a:t>التخصصية في التعليم مهمة في القرن الحادي والعشرين</a:t>
            </a:r>
            <a:endParaRPr kumimoji="0" lang="en-US" sz="2400"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200000"/>
              </a:lnSpc>
              <a:spcBef>
                <a:spcPct val="0"/>
              </a:spcBef>
              <a:spcAft>
                <a:spcPct val="0"/>
              </a:spcAft>
              <a:buClrTx/>
              <a:buSzTx/>
              <a:buFontTx/>
              <a:buChar char="•"/>
              <a:tabLst/>
            </a:pPr>
            <a:r>
              <a:rPr kumimoji="0" lang="ar-OM" sz="2400" b="1" i="0" u="none" strike="noStrike" cap="none" normalizeH="0" baseline="0" dirty="0" smtClean="0">
                <a:ln>
                  <a:noFill/>
                </a:ln>
                <a:effectLst/>
                <a:latin typeface="Arial" pitchFamily="34" charset="0"/>
                <a:ea typeface="Times New Roman" pitchFamily="18" charset="0"/>
                <a:cs typeface="Arial" pitchFamily="34" charset="0"/>
              </a:rPr>
              <a:t>المسرح علم واسع وفيه تخصصات دقيقة</a:t>
            </a:r>
            <a:endParaRPr kumimoji="0" lang="en-US" sz="2400" b="1" i="0" u="none" strike="noStrike" cap="none" normalizeH="0" baseline="0" dirty="0" smtClean="0">
              <a:ln>
                <a:noFill/>
              </a:ln>
              <a:effectLst/>
              <a:latin typeface="Arial" pitchFamily="34" charset="0"/>
              <a:cs typeface="Arial" pitchFamily="34" charset="0"/>
            </a:endParaRPr>
          </a:p>
          <a:p>
            <a:pPr marL="0" marR="0" lvl="0" indent="0" algn="r" defTabSz="914400" rtl="1" eaLnBrk="0" fontAlgn="base" latinLnBrk="0" hangingPunct="0">
              <a:lnSpc>
                <a:spcPct val="200000"/>
              </a:lnSpc>
              <a:spcBef>
                <a:spcPct val="0"/>
              </a:spcBef>
              <a:spcAft>
                <a:spcPct val="0"/>
              </a:spcAft>
              <a:buClrTx/>
              <a:buSzTx/>
              <a:buFontTx/>
              <a:buChar char="•"/>
              <a:tabLst/>
            </a:pPr>
            <a:r>
              <a:rPr kumimoji="0" lang="ar-OM" sz="2400" b="1" i="0" u="none" strike="noStrike" cap="none" normalizeH="0" baseline="0" dirty="0" smtClean="0">
                <a:ln>
                  <a:noFill/>
                </a:ln>
                <a:effectLst/>
                <a:latin typeface="Arial" pitchFamily="34" charset="0"/>
                <a:ea typeface="Times New Roman" pitchFamily="18" charset="0"/>
                <a:cs typeface="Arial" pitchFamily="34" charset="0"/>
              </a:rPr>
              <a:t>على سبيل المثال: لو بحثنا في </a:t>
            </a:r>
            <a:r>
              <a:rPr kumimoji="0" lang="ar-OM" sz="2400" b="1" i="0" u="none" strike="noStrike" cap="none" normalizeH="0" baseline="0" dirty="0" err="1" smtClean="0">
                <a:ln>
                  <a:noFill/>
                </a:ln>
                <a:effectLst/>
                <a:latin typeface="Arial" pitchFamily="34" charset="0"/>
                <a:ea typeface="Times New Roman" pitchFamily="18" charset="0"/>
                <a:cs typeface="Arial" pitchFamily="34" charset="0"/>
              </a:rPr>
              <a:t>جوجل</a:t>
            </a:r>
            <a:r>
              <a:rPr kumimoji="0" lang="ar-OM" sz="2400" b="1" i="0" u="none" strike="noStrike" cap="none" normalizeH="0" baseline="0" dirty="0" smtClean="0">
                <a:ln>
                  <a:noFill/>
                </a:ln>
                <a:effectLst/>
                <a:latin typeface="Arial" pitchFamily="34" charset="0"/>
                <a:ea typeface="Times New Roman" pitchFamily="18" charset="0"/>
                <a:cs typeface="Arial" pitchFamily="34" charset="0"/>
              </a:rPr>
              <a:t> عن كتب المسرح لوجدنا أكثر من </a:t>
            </a:r>
            <a:r>
              <a:rPr kumimoji="0" lang="en-US" sz="2400" b="1" i="0" u="none" strike="noStrike" cap="none" normalizeH="0" baseline="0" dirty="0" smtClean="0">
                <a:ln>
                  <a:noFill/>
                </a:ln>
                <a:effectLst/>
                <a:latin typeface="Arial" pitchFamily="34" charset="0"/>
                <a:ea typeface="Times New Roman" pitchFamily="18" charset="0"/>
                <a:cs typeface="Arial" pitchFamily="34" charset="0"/>
              </a:rPr>
              <a:t>1000</a:t>
            </a:r>
            <a:r>
              <a:rPr kumimoji="0" lang="ar-OM" sz="2400" b="1" i="0" u="none" strike="noStrike" cap="none" normalizeH="0" baseline="0" dirty="0" smtClean="0">
                <a:ln>
                  <a:noFill/>
                </a:ln>
                <a:effectLst/>
                <a:latin typeface="Arial" pitchFamily="34" charset="0"/>
                <a:ea typeface="Times New Roman" pitchFamily="18" charset="0"/>
                <a:cs typeface="Arial" pitchFamily="34" charset="0"/>
              </a:rPr>
              <a:t> كتاب عربي عن المسرح</a:t>
            </a:r>
            <a:endParaRPr kumimoji="0" lang="ar-OM" sz="24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3313" name="Rectangle 1"/>
          <p:cNvSpPr>
            <a:spLocks noChangeArrowheads="1"/>
          </p:cNvSpPr>
          <p:nvPr/>
        </p:nvSpPr>
        <p:spPr bwMode="auto">
          <a:xfrm>
            <a:off x="539552" y="978287"/>
            <a:ext cx="8136904" cy="5148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200000"/>
              </a:lnSpc>
              <a:spcBef>
                <a:spcPct val="0"/>
              </a:spcBef>
              <a:spcAft>
                <a:spcPct val="0"/>
              </a:spcAft>
              <a:buClrTx/>
              <a:buSzTx/>
              <a:buFont typeface="Wingdings" pitchFamily="2" charset="2"/>
              <a:buChar char="Ø"/>
              <a:tabLst/>
            </a:pPr>
            <a:r>
              <a:rPr kumimoji="0" lang="ar-SA" sz="2400" b="1" i="0" u="none" strike="noStrike" cap="none" normalizeH="0" baseline="0" dirty="0" smtClean="0">
                <a:ln>
                  <a:noFill/>
                </a:ln>
                <a:effectLst/>
                <a:latin typeface="Calibri" pitchFamily="34" charset="0"/>
                <a:ea typeface="Calibri" pitchFamily="34" charset="0"/>
                <a:cs typeface="Arial" pitchFamily="34" charset="0"/>
              </a:rPr>
              <a:t>هل نريد مسرحاً للتسلية والإمتاع </a:t>
            </a:r>
            <a:r>
              <a:rPr kumimoji="0" lang="ar-SA" sz="2400" b="1" i="0" u="none" strike="noStrike" cap="none" normalizeH="0" baseline="0" dirty="0" err="1" smtClean="0">
                <a:ln>
                  <a:noFill/>
                </a:ln>
                <a:effectLst/>
                <a:latin typeface="Calibri" pitchFamily="34" charset="0"/>
                <a:ea typeface="Calibri" pitchFamily="34" charset="0"/>
                <a:cs typeface="Arial" pitchFamily="34" charset="0"/>
              </a:rPr>
              <a:t>والترفيه؟</a:t>
            </a:r>
            <a:r>
              <a:rPr kumimoji="0" lang="ar-SA" sz="2400" b="1" i="0" u="none" strike="noStrike" cap="none" normalizeH="0" baseline="0" dirty="0" smtClean="0">
                <a:ln>
                  <a:noFill/>
                </a:ln>
                <a:effectLst/>
                <a:latin typeface="Calibri" pitchFamily="34" charset="0"/>
                <a:ea typeface="Calibri" pitchFamily="34" charset="0"/>
                <a:cs typeface="Arial" pitchFamily="34" charset="0"/>
              </a:rPr>
              <a:t> هل نريد مسرحاً لنشر </a:t>
            </a:r>
            <a:r>
              <a:rPr kumimoji="0" lang="ar-SA" sz="2400" b="1" i="0" u="none" strike="noStrike" cap="none" normalizeH="0" baseline="0" dirty="0" err="1" smtClean="0">
                <a:ln>
                  <a:noFill/>
                </a:ln>
                <a:effectLst/>
                <a:latin typeface="Calibri" pitchFamily="34" charset="0"/>
                <a:ea typeface="Calibri" pitchFamily="34" charset="0"/>
                <a:cs typeface="Arial" pitchFamily="34" charset="0"/>
              </a:rPr>
              <a:t>الثقافة؟</a:t>
            </a:r>
            <a:r>
              <a:rPr kumimoji="0" lang="ar-SA" sz="2400" b="1" i="0" u="none" strike="noStrike" cap="none" normalizeH="0" baseline="0" dirty="0" smtClean="0">
                <a:ln>
                  <a:noFill/>
                </a:ln>
                <a:effectLst/>
                <a:latin typeface="Calibri" pitchFamily="34" charset="0"/>
                <a:ea typeface="Calibri" pitchFamily="34" charset="0"/>
                <a:cs typeface="Arial" pitchFamily="34" charset="0"/>
              </a:rPr>
              <a:t>    </a:t>
            </a:r>
            <a:endParaRPr kumimoji="0" lang="ar-OM" sz="2400" b="1" i="0" u="none" strike="noStrike" cap="none" normalizeH="0" baseline="0" dirty="0" smtClean="0">
              <a:ln>
                <a:noFill/>
              </a:ln>
              <a:effectLst/>
              <a:latin typeface="Calibri" pitchFamily="34" charset="0"/>
              <a:ea typeface="Calibri" pitchFamily="34" charset="0"/>
              <a:cs typeface="Arial" pitchFamily="34" charset="0"/>
            </a:endParaRPr>
          </a:p>
          <a:p>
            <a:pPr marL="0" marR="0" lvl="0" indent="0" defTabSz="914400" rtl="1" eaLnBrk="1" fontAlgn="base" latinLnBrk="0" hangingPunct="1">
              <a:lnSpc>
                <a:spcPct val="200000"/>
              </a:lnSpc>
              <a:spcBef>
                <a:spcPct val="0"/>
              </a:spcBef>
              <a:spcAft>
                <a:spcPct val="0"/>
              </a:spcAft>
              <a:buClrTx/>
              <a:buSzTx/>
              <a:buFont typeface="Wingdings" pitchFamily="2" charset="2"/>
              <a:buChar char="Ø"/>
              <a:tabLst/>
            </a:pPr>
            <a:r>
              <a:rPr kumimoji="0" lang="ar-SA" sz="2400" b="1" i="0" u="none" strike="noStrike" cap="none" normalizeH="0" baseline="0" dirty="0" smtClean="0">
                <a:ln>
                  <a:noFill/>
                </a:ln>
                <a:effectLst/>
                <a:latin typeface="Calibri" pitchFamily="34" charset="0"/>
                <a:ea typeface="Calibri" pitchFamily="34" charset="0"/>
                <a:cs typeface="Arial" pitchFamily="34" charset="0"/>
              </a:rPr>
              <a:t>أم مسرحاً يسلط الضوء على قضايانا الملحة ويناقشها وربما يقترح بعض الحلول </a:t>
            </a:r>
            <a:r>
              <a:rPr kumimoji="0" lang="ar-SA" sz="2400" b="1" i="0" u="none" strike="noStrike" cap="none" normalizeH="0" baseline="0" dirty="0" err="1" smtClean="0">
                <a:ln>
                  <a:noFill/>
                </a:ln>
                <a:effectLst/>
                <a:latin typeface="Calibri" pitchFamily="34" charset="0"/>
                <a:ea typeface="Calibri" pitchFamily="34" charset="0"/>
                <a:cs typeface="Arial" pitchFamily="34" charset="0"/>
              </a:rPr>
              <a:t>لها؟</a:t>
            </a:r>
            <a:r>
              <a:rPr kumimoji="0" lang="ar-SA" sz="2400" b="1" i="0" u="none" strike="noStrike" cap="none" normalizeH="0" baseline="0" dirty="0" smtClean="0">
                <a:ln>
                  <a:noFill/>
                </a:ln>
                <a:effectLst/>
                <a:latin typeface="Calibri" pitchFamily="34" charset="0"/>
                <a:ea typeface="Calibri" pitchFamily="34" charset="0"/>
                <a:cs typeface="Arial" pitchFamily="34" charset="0"/>
              </a:rPr>
              <a:t> </a:t>
            </a:r>
            <a:endParaRPr kumimoji="0" lang="ar-OM" sz="2400" b="1" i="0" u="none" strike="noStrike" cap="none" normalizeH="0" baseline="0" dirty="0" smtClean="0">
              <a:ln>
                <a:noFill/>
              </a:ln>
              <a:effectLst/>
              <a:latin typeface="Calibri" pitchFamily="34" charset="0"/>
              <a:ea typeface="Calibri" pitchFamily="34" charset="0"/>
              <a:cs typeface="Arial" pitchFamily="34" charset="0"/>
            </a:endParaRPr>
          </a:p>
          <a:p>
            <a:pPr marL="0" marR="0" lvl="0" indent="0" defTabSz="914400" rtl="1" eaLnBrk="1" fontAlgn="base" latinLnBrk="0" hangingPunct="1">
              <a:lnSpc>
                <a:spcPct val="200000"/>
              </a:lnSpc>
              <a:spcBef>
                <a:spcPct val="0"/>
              </a:spcBef>
              <a:spcAft>
                <a:spcPct val="0"/>
              </a:spcAft>
              <a:buClrTx/>
              <a:buSzTx/>
              <a:buFont typeface="Wingdings" pitchFamily="2" charset="2"/>
              <a:buChar char="Ø"/>
              <a:tabLst/>
            </a:pPr>
            <a:r>
              <a:rPr kumimoji="0" lang="ar-SA" sz="2400" b="1" i="0" u="none" strike="noStrike" cap="none" normalizeH="0" baseline="0" dirty="0" smtClean="0">
                <a:ln>
                  <a:noFill/>
                </a:ln>
                <a:effectLst/>
                <a:latin typeface="Calibri" pitchFamily="34" charset="0"/>
                <a:ea typeface="Calibri" pitchFamily="34" charset="0"/>
                <a:cs typeface="Arial" pitchFamily="34" charset="0"/>
              </a:rPr>
              <a:t>هل نريد مسرح دعائي تعبوي ثوري يدفع الجماهير للتغيير الايجابي والتغيير للأفضل في كل </a:t>
            </a:r>
            <a:r>
              <a:rPr kumimoji="0" lang="ar-SA" sz="2400" b="1" i="0" u="none" strike="noStrike" cap="none" normalizeH="0" baseline="0" dirty="0" err="1" smtClean="0">
                <a:ln>
                  <a:noFill/>
                </a:ln>
                <a:effectLst/>
                <a:latin typeface="Calibri" pitchFamily="34" charset="0"/>
                <a:ea typeface="Calibri" pitchFamily="34" charset="0"/>
                <a:cs typeface="Arial" pitchFamily="34" charset="0"/>
              </a:rPr>
              <a:t>المجالات؟</a:t>
            </a:r>
            <a:r>
              <a:rPr kumimoji="0" lang="ar-SA" sz="2400" b="1" i="0" u="none" strike="noStrike" cap="none" normalizeH="0" baseline="0" dirty="0" smtClean="0">
                <a:ln>
                  <a:noFill/>
                </a:ln>
                <a:effectLst/>
                <a:latin typeface="Calibri" pitchFamily="34" charset="0"/>
                <a:ea typeface="Calibri" pitchFamily="34" charset="0"/>
                <a:cs typeface="Arial" pitchFamily="34" charset="0"/>
              </a:rPr>
              <a:t> </a:t>
            </a:r>
            <a:endParaRPr kumimoji="0" lang="ar-OM" sz="2400" b="1" i="0" u="none" strike="noStrike" cap="none" normalizeH="0" baseline="0" dirty="0" smtClean="0">
              <a:ln>
                <a:noFill/>
              </a:ln>
              <a:effectLst/>
              <a:latin typeface="Calibri" pitchFamily="34" charset="0"/>
              <a:ea typeface="Calibri" pitchFamily="34" charset="0"/>
              <a:cs typeface="Arial" pitchFamily="34" charset="0"/>
            </a:endParaRPr>
          </a:p>
          <a:p>
            <a:pPr marL="0" marR="0" lvl="0" indent="0" defTabSz="914400" rtl="1" eaLnBrk="1" fontAlgn="base" latinLnBrk="0" hangingPunct="1">
              <a:lnSpc>
                <a:spcPct val="200000"/>
              </a:lnSpc>
              <a:spcBef>
                <a:spcPct val="0"/>
              </a:spcBef>
              <a:spcAft>
                <a:spcPct val="0"/>
              </a:spcAft>
              <a:buClrTx/>
              <a:buSzTx/>
              <a:buFont typeface="Wingdings" pitchFamily="2" charset="2"/>
              <a:buChar char="Ø"/>
              <a:tabLst/>
            </a:pPr>
            <a:r>
              <a:rPr kumimoji="0" lang="ar-SA" sz="2400" b="1" i="0" u="none" strike="noStrike" cap="none" normalizeH="0" baseline="0" dirty="0" smtClean="0">
                <a:ln>
                  <a:noFill/>
                </a:ln>
                <a:effectLst/>
                <a:latin typeface="Calibri" pitchFamily="34" charset="0"/>
                <a:ea typeface="Calibri" pitchFamily="34" charset="0"/>
                <a:cs typeface="Arial" pitchFamily="34" charset="0"/>
              </a:rPr>
              <a:t>هل نريد مسرحاً جمعياً يسلط الضوء على قضايانا الانسانية المشتركة رغم اختلاف الثقافات والأعراق والأديان ليجمعنا ويوحدنا تحت مظلة </a:t>
            </a:r>
            <a:r>
              <a:rPr kumimoji="0" lang="ar-SA" sz="2400" b="1" i="0" u="none" strike="noStrike" cap="none" normalizeH="0" baseline="0" dirty="0" err="1" smtClean="0">
                <a:ln>
                  <a:noFill/>
                </a:ln>
                <a:effectLst/>
                <a:latin typeface="Calibri" pitchFamily="34" charset="0"/>
                <a:ea typeface="Calibri" pitchFamily="34" charset="0"/>
                <a:cs typeface="Arial" pitchFamily="34" charset="0"/>
              </a:rPr>
              <a:t>الانسانية ؟</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3313" name="Rectangle 1"/>
          <p:cNvSpPr>
            <a:spLocks noChangeArrowheads="1"/>
          </p:cNvSpPr>
          <p:nvPr/>
        </p:nvSpPr>
        <p:spPr bwMode="auto">
          <a:xfrm>
            <a:off x="539552" y="913146"/>
            <a:ext cx="81369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200000"/>
              </a:lnSpc>
              <a:spcBef>
                <a:spcPct val="0"/>
              </a:spcBef>
              <a:spcAft>
                <a:spcPct val="0"/>
              </a:spcAft>
              <a:buClrTx/>
              <a:buSzTx/>
              <a:tabLst/>
            </a:pPr>
            <a:r>
              <a:rPr kumimoji="0" lang="ar-SA" sz="2800" b="0" i="0" u="none" strike="noStrike" cap="none" normalizeH="0" baseline="0" dirty="0" smtClean="0">
                <a:ln>
                  <a:noFill/>
                </a:ln>
                <a:effectLst/>
                <a:latin typeface="Calibri" pitchFamily="34" charset="0"/>
                <a:ea typeface="Calibri" pitchFamily="34" charset="0"/>
                <a:cs typeface="Arial" pitchFamily="34" charset="0"/>
              </a:rPr>
              <a:t>المسرح يمكن أن يكون كل هذا</a:t>
            </a:r>
            <a:r>
              <a:rPr kumimoji="0" lang="en-US" sz="2800" b="0" i="0" u="none" strike="noStrike" cap="none" normalizeH="0" baseline="0" dirty="0" smtClean="0">
                <a:ln>
                  <a:noFill/>
                </a:ln>
                <a:effectLst/>
                <a:latin typeface="Calibri" pitchFamily="34" charset="0"/>
                <a:ea typeface="Calibri" pitchFamily="34" charset="0"/>
                <a:cs typeface="Arial" pitchFamily="34" charset="0"/>
              </a:rPr>
              <a:t> </a:t>
            </a:r>
            <a:r>
              <a:rPr kumimoji="0" lang="ar-OM" sz="2800" b="0" i="0" u="none" strike="noStrike" cap="none" normalizeH="0" dirty="0" smtClean="0">
                <a:ln>
                  <a:noFill/>
                </a:ln>
                <a:effectLst/>
                <a:latin typeface="Calibri" pitchFamily="34" charset="0"/>
                <a:ea typeface="Calibri" pitchFamily="34" charset="0"/>
                <a:cs typeface="Arial" pitchFamily="34" charset="0"/>
              </a:rPr>
              <a:t> </a:t>
            </a:r>
            <a:r>
              <a:rPr kumimoji="0" lang="ar-OM" sz="2800" b="0" i="0" u="none" strike="noStrike" cap="none" normalizeH="0" dirty="0" err="1" smtClean="0">
                <a:ln>
                  <a:noFill/>
                </a:ln>
                <a:effectLst/>
                <a:latin typeface="Calibri" pitchFamily="34" charset="0"/>
                <a:ea typeface="Calibri" pitchFamily="34" charset="0"/>
                <a:cs typeface="Arial" pitchFamily="34" charset="0"/>
              </a:rPr>
              <a:t>،</a:t>
            </a:r>
            <a:r>
              <a:rPr kumimoji="0" lang="ar-SA" sz="2800" b="0" i="0" u="none" strike="noStrike" cap="none" normalizeH="0" baseline="0" dirty="0" smtClean="0">
                <a:ln>
                  <a:noFill/>
                </a:ln>
                <a:effectLst/>
                <a:latin typeface="Calibri" pitchFamily="34" charset="0"/>
                <a:ea typeface="Calibri" pitchFamily="34" charset="0"/>
                <a:cs typeface="Arial" pitchFamily="34" charset="0"/>
              </a:rPr>
              <a:t> فهو فن انساني بمعنى الكلمة.</a:t>
            </a:r>
            <a:endParaRPr kumimoji="0" lang="ar-OM" sz="28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tabLst/>
            </a:pPr>
            <a:r>
              <a:rPr kumimoji="0" lang="ar-SA" sz="2800" b="0" i="0" u="none" strike="noStrike" cap="none" normalizeH="0" baseline="0" dirty="0" smtClean="0">
                <a:ln>
                  <a:noFill/>
                </a:ln>
                <a:effectLst/>
                <a:latin typeface="Calibri" pitchFamily="34" charset="0"/>
                <a:ea typeface="Calibri" pitchFamily="34" charset="0"/>
                <a:cs typeface="Arial" pitchFamily="34" charset="0"/>
              </a:rPr>
              <a:t> فن حضاري تثقيفي تنويري.</a:t>
            </a:r>
            <a:r>
              <a:rPr kumimoji="0" lang="ar-OM" sz="2800" b="0" i="0" u="none" strike="noStrike" cap="none" normalizeH="0" baseline="0" dirty="0" err="1" smtClean="0">
                <a:ln>
                  <a:noFill/>
                </a:ln>
                <a:effectLst/>
                <a:latin typeface="Calibri" pitchFamily="34" charset="0"/>
                <a:ea typeface="Calibri" pitchFamily="34" charset="0"/>
                <a:cs typeface="Arial" pitchFamily="34" charset="0"/>
              </a:rPr>
              <a:t>.</a:t>
            </a:r>
            <a:r>
              <a:rPr kumimoji="0" lang="ar-SA" sz="2800" b="0" i="0" u="none" strike="noStrike" cap="none" normalizeH="0" baseline="0" dirty="0" smtClean="0">
                <a:ln>
                  <a:noFill/>
                </a:ln>
                <a:effectLst/>
                <a:latin typeface="Calibri" pitchFamily="34" charset="0"/>
                <a:ea typeface="Calibri" pitchFamily="34" charset="0"/>
                <a:cs typeface="Arial" pitchFamily="34" charset="0"/>
              </a:rPr>
              <a:t> فن يسلينا و</a:t>
            </a:r>
            <a:r>
              <a:rPr kumimoji="0" lang="ar-OM" sz="2800" b="0" i="0" u="none" strike="noStrike" cap="none" normalizeH="0" baseline="0" dirty="0" smtClean="0">
                <a:ln>
                  <a:noFill/>
                </a:ln>
                <a:effectLst/>
                <a:latin typeface="Calibri" pitchFamily="34" charset="0"/>
                <a:ea typeface="Calibri" pitchFamily="34" charset="0"/>
                <a:cs typeface="Arial" pitchFamily="34" charset="0"/>
              </a:rPr>
              <a:t> </a:t>
            </a:r>
            <a:r>
              <a:rPr kumimoji="0" lang="ar-SA" sz="2800" b="0" i="0" u="none" strike="noStrike" cap="none" normalizeH="0" baseline="0" dirty="0" err="1" smtClean="0">
                <a:ln>
                  <a:noFill/>
                </a:ln>
                <a:effectLst/>
                <a:latin typeface="Calibri" pitchFamily="34" charset="0"/>
                <a:ea typeface="Calibri" pitchFamily="34" charset="0"/>
                <a:cs typeface="Arial" pitchFamily="34" charset="0"/>
              </a:rPr>
              <a:t>يمتعنا ..</a:t>
            </a:r>
            <a:r>
              <a:rPr kumimoji="0" lang="ar-SA" sz="2800" b="0" i="0" u="none" strike="noStrike" cap="none" normalizeH="0" baseline="0" dirty="0" smtClean="0">
                <a:ln>
                  <a:noFill/>
                </a:ln>
                <a:effectLst/>
                <a:latin typeface="Calibri" pitchFamily="34" charset="0"/>
                <a:ea typeface="Calibri" pitchFamily="34" charset="0"/>
                <a:cs typeface="Arial" pitchFamily="34" charset="0"/>
              </a:rPr>
              <a:t> يُضحكنا ويبكينا.</a:t>
            </a:r>
            <a:r>
              <a:rPr lang="ar-OM" sz="2800" dirty="0" err="1" smtClean="0">
                <a:latin typeface="Calibri" pitchFamily="34" charset="0"/>
                <a:ea typeface="Calibri" pitchFamily="34" charset="0"/>
                <a:cs typeface="Arial" pitchFamily="34" charset="0"/>
              </a:rPr>
              <a:t>.</a:t>
            </a:r>
            <a:endParaRPr kumimoji="0" lang="ar-OM" sz="28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just" defTabSz="914400" rtl="1" eaLnBrk="0" fontAlgn="base" latinLnBrk="0" hangingPunct="0">
              <a:lnSpc>
                <a:spcPct val="200000"/>
              </a:lnSpc>
              <a:spcBef>
                <a:spcPct val="0"/>
              </a:spcBef>
              <a:spcAft>
                <a:spcPct val="0"/>
              </a:spcAft>
              <a:buClrTx/>
              <a:buSzTx/>
              <a:tabLst/>
            </a:pPr>
            <a:r>
              <a:rPr kumimoji="0" lang="ar-SA" sz="2800" b="0" i="0" u="none" strike="noStrike" cap="none" normalizeH="0" baseline="0" dirty="0" smtClean="0">
                <a:ln>
                  <a:noFill/>
                </a:ln>
                <a:effectLst/>
                <a:latin typeface="Calibri" pitchFamily="34" charset="0"/>
                <a:ea typeface="Calibri" pitchFamily="34" charset="0"/>
                <a:cs typeface="Arial" pitchFamily="34" charset="0"/>
              </a:rPr>
              <a:t> فن يجعلنا نفكر و نتأمل، ونفعل ونثور ونتغير</a:t>
            </a:r>
            <a:r>
              <a:rPr kumimoji="0" lang="ar-OM" sz="2800" b="0" i="0" u="none" strike="noStrike" cap="none" normalizeH="0" baseline="0" dirty="0" err="1" smtClean="0">
                <a:ln>
                  <a:noFill/>
                </a:ln>
                <a:effectLst/>
                <a:latin typeface="Calibri" pitchFamily="34" charset="0"/>
                <a:ea typeface="Calibri" pitchFamily="34" charset="0"/>
                <a:cs typeface="Arial" pitchFamily="34" charset="0"/>
              </a:rPr>
              <a:t>،</a:t>
            </a:r>
            <a:r>
              <a:rPr kumimoji="0" lang="ar-OM" sz="2800" b="0" i="0" u="none" strike="noStrike" cap="none" normalizeH="0" baseline="0" dirty="0" smtClean="0">
                <a:ln>
                  <a:noFill/>
                </a:ln>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effectLst/>
                <a:latin typeface="Calibri" pitchFamily="34" charset="0"/>
                <a:ea typeface="Calibri" pitchFamily="34" charset="0"/>
                <a:cs typeface="Arial" pitchFamily="34" charset="0"/>
              </a:rPr>
              <a:t>لكن المسرح ليحقق كل هذا يحتاج إلى فضاءات الحرية حيث لا يحد الإبداع أية قيود، ويحتاج </a:t>
            </a:r>
            <a:r>
              <a:rPr kumimoji="0" lang="ar-OM" sz="2800" b="0" i="0" u="none" strike="noStrike" cap="none" normalizeH="0" baseline="0" dirty="0" smtClean="0">
                <a:ln>
                  <a:noFill/>
                </a:ln>
                <a:effectLst/>
                <a:latin typeface="Calibri" pitchFamily="34" charset="0"/>
                <a:ea typeface="Calibri" pitchFamily="34" charset="0"/>
                <a:cs typeface="Arial" pitchFamily="34" charset="0"/>
              </a:rPr>
              <a:t>أيضاً </a:t>
            </a:r>
            <a:r>
              <a:rPr kumimoji="0" lang="ar-SA" sz="2800" b="0" i="0" u="none" strike="noStrike" cap="none" normalizeH="0" baseline="0" dirty="0" smtClean="0">
                <a:ln>
                  <a:noFill/>
                </a:ln>
                <a:effectLst/>
                <a:latin typeface="Calibri" pitchFamily="34" charset="0"/>
                <a:ea typeface="Calibri" pitchFamily="34" charset="0"/>
                <a:cs typeface="Arial" pitchFamily="34" charset="0"/>
              </a:rPr>
              <a:t>لمن يتبناه ويؤمن برسالته و</a:t>
            </a:r>
            <a:r>
              <a:rPr kumimoji="0" lang="ar-OM" sz="2800" b="0" i="0" u="none" strike="noStrike" cap="none" normalizeH="0" baseline="0" dirty="0" smtClean="0">
                <a:ln>
                  <a:noFill/>
                </a:ln>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effectLst/>
                <a:latin typeface="Calibri" pitchFamily="34" charset="0"/>
                <a:ea typeface="Calibri" pitchFamily="34" charset="0"/>
                <a:cs typeface="Arial" pitchFamily="34" charset="0"/>
              </a:rPr>
              <a:t>دوره</a:t>
            </a:r>
            <a:r>
              <a:rPr kumimoji="0" lang="ar-OM" sz="2800" b="0" i="0" u="none" strike="noStrike" cap="none" normalizeH="0" baseline="0" dirty="0" smtClean="0">
                <a:ln>
                  <a:noFill/>
                </a:ln>
                <a:effectLst/>
                <a:latin typeface="Calibri" pitchFamily="34" charset="0"/>
                <a:ea typeface="Calibri" pitchFamily="34" charset="0"/>
                <a:cs typeface="Arial" pitchFamily="34" charset="0"/>
              </a:rPr>
              <a:t> في المجتمع</a:t>
            </a:r>
            <a:r>
              <a:rPr kumimoji="0" lang="ar-SA" sz="2800" b="0" i="0" u="none" strike="noStrike" cap="none" normalizeH="0" baseline="0" dirty="0" err="1" smtClean="0">
                <a:ln>
                  <a:noFill/>
                </a:ln>
                <a:effectLst/>
                <a:latin typeface="Calibri" pitchFamily="34" charset="0"/>
                <a:ea typeface="Calibri" pitchFamily="34" charset="0"/>
                <a:cs typeface="Arial" pitchFamily="34" charset="0"/>
              </a:rPr>
              <a:t>.</a:t>
            </a:r>
            <a:r>
              <a:rPr kumimoji="0" lang="ar-SA" sz="2800" b="1" i="0" u="none" strike="noStrike" cap="none" normalizeH="0" baseline="0" dirty="0" smtClean="0">
                <a:ln>
                  <a:noFill/>
                </a:ln>
                <a:effectLst/>
                <a:latin typeface="Tahoma" pitchFamily="34" charset="0"/>
                <a:ea typeface="Calibri" pitchFamily="34" charset="0"/>
                <a:cs typeface="Tahoma" pitchFamily="34" charset="0"/>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27384"/>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pic>
        <p:nvPicPr>
          <p:cNvPr id="5" name="Picture 4" descr="http://www.dm33.com/up/uploads/images/Dm33-com-b7a64b79af.jpg">
            <a:hlinkClick r:id="rId3"/>
          </p:cNvPr>
          <p:cNvPicPr>
            <a:picLocks noChangeAspect="1" noChangeArrowheads="1"/>
          </p:cNvPicPr>
          <p:nvPr/>
        </p:nvPicPr>
        <p:blipFill>
          <a:blip r:embed="rId4" cstate="print"/>
          <a:srcRect/>
          <a:stretch>
            <a:fillRect/>
          </a:stretch>
        </p:blipFill>
        <p:spPr bwMode="auto">
          <a:xfrm>
            <a:off x="2123728" y="692696"/>
            <a:ext cx="2695575" cy="5184576"/>
          </a:xfrm>
          <a:prstGeom prst="rect">
            <a:avLst/>
          </a:prstGeom>
          <a:noFill/>
        </p:spPr>
      </p:pic>
      <p:sp>
        <p:nvSpPr>
          <p:cNvPr id="6" name="Rectangle 5"/>
          <p:cNvSpPr/>
          <p:nvPr/>
        </p:nvSpPr>
        <p:spPr>
          <a:xfrm>
            <a:off x="3923928" y="1484784"/>
            <a:ext cx="4644008" cy="2308324"/>
          </a:xfrm>
          <a:prstGeom prst="rect">
            <a:avLst/>
          </a:prstGeom>
        </p:spPr>
        <p:txBody>
          <a:bodyPr wrap="square">
            <a:spAutoFit/>
          </a:bodyPr>
          <a:lstStyle/>
          <a:p>
            <a:pPr lvl="0" algn="ctr" fontAlgn="base">
              <a:spcBef>
                <a:spcPct val="0"/>
              </a:spcBef>
              <a:spcAft>
                <a:spcPct val="0"/>
              </a:spcAft>
            </a:pPr>
            <a:r>
              <a:rPr lang="ar-OM" sz="4800" b="1" dirty="0" smtClean="0">
                <a:solidFill>
                  <a:srgbClr val="984806"/>
                </a:solidFill>
                <a:latin typeface="Calibri" pitchFamily="34" charset="0"/>
                <a:ea typeface="Calibri" pitchFamily="34" charset="0"/>
                <a:cs typeface="Arial" pitchFamily="34" charset="0"/>
              </a:rPr>
              <a:t>شكراً لكم</a:t>
            </a:r>
          </a:p>
          <a:p>
            <a:pPr lvl="0" algn="ctr" fontAlgn="base">
              <a:spcBef>
                <a:spcPct val="0"/>
              </a:spcBef>
              <a:spcAft>
                <a:spcPct val="0"/>
              </a:spcAft>
            </a:pPr>
            <a:endParaRPr lang="ar-OM" sz="4800" b="1" dirty="0" smtClean="0">
              <a:solidFill>
                <a:srgbClr val="984806"/>
              </a:solidFill>
              <a:latin typeface="Calibri" pitchFamily="34" charset="0"/>
              <a:ea typeface="Calibri" pitchFamily="34" charset="0"/>
              <a:cs typeface="Arial" pitchFamily="34" charset="0"/>
            </a:endParaRPr>
          </a:p>
          <a:p>
            <a:pPr lvl="0" algn="ctr" fontAlgn="base">
              <a:spcBef>
                <a:spcPct val="0"/>
              </a:spcBef>
              <a:spcAft>
                <a:spcPct val="0"/>
              </a:spcAft>
            </a:pPr>
            <a:r>
              <a:rPr lang="en-US" sz="4800" b="1" dirty="0" smtClean="0">
                <a:solidFill>
                  <a:srgbClr val="984806"/>
                </a:solidFill>
                <a:latin typeface="Calibri" pitchFamily="34" charset="0"/>
                <a:ea typeface="Calibri" pitchFamily="34" charset="0"/>
                <a:cs typeface="Arial" pitchFamily="34" charset="0"/>
              </a:rPr>
              <a:t>Thank you</a:t>
            </a:r>
            <a:endParaRPr lang="ar-SA" sz="4800" dirty="0" smtClean="0">
              <a:solidFill>
                <a:srgbClr val="984806"/>
              </a:solidFill>
              <a:latin typeface="Calibri" pitchFamily="34" charset="0"/>
              <a:ea typeface="Calibri"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6" name="Rectangle 5"/>
          <p:cNvSpPr/>
          <p:nvPr/>
        </p:nvSpPr>
        <p:spPr>
          <a:xfrm>
            <a:off x="1907704" y="980728"/>
            <a:ext cx="6768752" cy="1938992"/>
          </a:xfrm>
          <a:prstGeom prst="rect">
            <a:avLst/>
          </a:prstGeom>
        </p:spPr>
        <p:txBody>
          <a:bodyPr wrap="square">
            <a:spAutoFit/>
          </a:bodyPr>
          <a:lstStyle/>
          <a:p>
            <a:pPr lvl="0"/>
            <a:r>
              <a:rPr lang="ar-OM" sz="2400" dirty="0" smtClean="0"/>
              <a:t>المسرح وعلاقته بالمجتمع</a:t>
            </a:r>
            <a:endParaRPr lang="en-US" sz="2400" dirty="0" smtClean="0"/>
          </a:p>
          <a:p>
            <a:pPr lvl="0"/>
            <a:r>
              <a:rPr lang="ar-OM" sz="2400" dirty="0" smtClean="0"/>
              <a:t>كيف يخدم المسرح </a:t>
            </a:r>
            <a:r>
              <a:rPr lang="ar-OM" sz="2400" dirty="0" err="1" smtClean="0"/>
              <a:t>المجتمع </a:t>
            </a:r>
            <a:r>
              <a:rPr lang="ar-OM" sz="2400" dirty="0" smtClean="0"/>
              <a:t>، وكيف يخدم المسرح شرائح مختلفة في </a:t>
            </a:r>
            <a:r>
              <a:rPr lang="ar-OM" sz="2400" dirty="0" err="1" smtClean="0"/>
              <a:t>المجتمع ؟</a:t>
            </a:r>
            <a:r>
              <a:rPr lang="ar-OM" sz="2400" dirty="0" smtClean="0"/>
              <a:t> (المسرح </a:t>
            </a:r>
            <a:r>
              <a:rPr lang="ar-OM" sz="2400" dirty="0" err="1" smtClean="0"/>
              <a:t>المدرسي </a:t>
            </a:r>
            <a:r>
              <a:rPr lang="ar-OM" sz="2400" dirty="0" smtClean="0"/>
              <a:t>– مسرح </a:t>
            </a:r>
            <a:r>
              <a:rPr lang="ar-OM" sz="2400" dirty="0" err="1" smtClean="0"/>
              <a:t>الطفل </a:t>
            </a:r>
            <a:r>
              <a:rPr lang="ar-OM" sz="2400" dirty="0" smtClean="0"/>
              <a:t>– المسرح وذوي الاحتياجات </a:t>
            </a:r>
            <a:r>
              <a:rPr lang="ar-OM" sz="2400" dirty="0" err="1" smtClean="0"/>
              <a:t>الخاصة </a:t>
            </a:r>
            <a:r>
              <a:rPr lang="ar-OM" sz="2400" dirty="0" smtClean="0"/>
              <a:t>– المسرح والمساجين </a:t>
            </a:r>
            <a:r>
              <a:rPr lang="ar-OM" sz="2400" dirty="0" err="1" smtClean="0"/>
              <a:t>نموذجاً )</a:t>
            </a:r>
            <a:endParaRPr lang="en-US" sz="2400" dirty="0" smtClean="0"/>
          </a:p>
          <a:p>
            <a:pPr lvl="0" fontAlgn="base">
              <a:spcBef>
                <a:spcPct val="0"/>
              </a:spcBef>
              <a:spcAft>
                <a:spcPct val="0"/>
              </a:spcAft>
            </a:pPr>
            <a:r>
              <a:rPr lang="ar-OM" sz="2400" b="1" dirty="0" smtClean="0">
                <a:solidFill>
                  <a:schemeClr val="accent6">
                    <a:lumMod val="50000"/>
                  </a:schemeClr>
                </a:solidFill>
                <a:latin typeface="Calibri" pitchFamily="34" charset="0"/>
                <a:ea typeface="Calibri" pitchFamily="34" charset="0"/>
                <a:cs typeface="Arial" pitchFamily="34" charset="0"/>
              </a:rPr>
              <a:t> </a:t>
            </a:r>
            <a:endParaRPr lang="ar-OM" sz="2400" b="1" dirty="0">
              <a:solidFill>
                <a:schemeClr val="accent6">
                  <a:lumMod val="50000"/>
                </a:schemeClr>
              </a:solidFill>
              <a:latin typeface="Calibri" pitchFamily="34" charset="0"/>
              <a:ea typeface="Calibri" pitchFamily="34" charset="0"/>
              <a:cs typeface="Arial" pitchFamily="34" charset="0"/>
            </a:endParaRPr>
          </a:p>
        </p:txBody>
      </p:sp>
      <p:pic>
        <p:nvPicPr>
          <p:cNvPr id="5"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7" name="Rectangle 6"/>
          <p:cNvSpPr/>
          <p:nvPr/>
        </p:nvSpPr>
        <p:spPr>
          <a:xfrm>
            <a:off x="899592" y="980728"/>
            <a:ext cx="7848872" cy="4278094"/>
          </a:xfrm>
          <a:prstGeom prst="rect">
            <a:avLst/>
          </a:prstGeom>
        </p:spPr>
        <p:txBody>
          <a:bodyPr wrap="square">
            <a:spAutoFit/>
          </a:bodyPr>
          <a:lstStyle/>
          <a:p>
            <a:pPr lvl="0" fontAlgn="base">
              <a:spcBef>
                <a:spcPct val="0"/>
              </a:spcBef>
              <a:spcAft>
                <a:spcPct val="0"/>
              </a:spcAft>
            </a:pPr>
            <a:endParaRPr lang="ar-OM" sz="2400" b="1" dirty="0" smtClean="0">
              <a:latin typeface="Calibri" pitchFamily="34" charset="0"/>
              <a:ea typeface="Calibri" pitchFamily="34" charset="0"/>
              <a:cs typeface="Arial" pitchFamily="34" charset="0"/>
            </a:endParaRPr>
          </a:p>
          <a:p>
            <a:pPr lvl="0" fontAlgn="base">
              <a:spcBef>
                <a:spcPct val="0"/>
              </a:spcBef>
              <a:spcAft>
                <a:spcPct val="0"/>
              </a:spcAft>
            </a:pPr>
            <a:endParaRPr lang="ar-OM" sz="2400" b="1" dirty="0" smtClean="0">
              <a:latin typeface="Calibri" pitchFamily="34" charset="0"/>
              <a:ea typeface="Calibri" pitchFamily="34" charset="0"/>
              <a:cs typeface="Arial" pitchFamily="34" charset="0"/>
            </a:endParaRPr>
          </a:p>
          <a:p>
            <a:pPr lvl="0" fontAlgn="base">
              <a:spcBef>
                <a:spcPct val="0"/>
              </a:spcBef>
              <a:spcAft>
                <a:spcPct val="0"/>
              </a:spcAft>
            </a:pPr>
            <a:r>
              <a:rPr lang="ar-OM" sz="3200" b="1" dirty="0" smtClean="0">
                <a:solidFill>
                  <a:schemeClr val="accent6">
                    <a:lumMod val="50000"/>
                  </a:schemeClr>
                </a:solidFill>
                <a:latin typeface="Calibri" pitchFamily="34" charset="0"/>
                <a:ea typeface="Calibri" pitchFamily="34" charset="0"/>
                <a:cs typeface="Arial" pitchFamily="34" charset="0"/>
              </a:rPr>
              <a:t>      تعريف المسرح، وتعريف </a:t>
            </a:r>
            <a:r>
              <a:rPr lang="ar-OM" sz="3200" b="1" dirty="0" err="1" smtClean="0">
                <a:solidFill>
                  <a:schemeClr val="accent6">
                    <a:lumMod val="50000"/>
                  </a:schemeClr>
                </a:solidFill>
                <a:latin typeface="Calibri" pitchFamily="34" charset="0"/>
                <a:ea typeface="Calibri" pitchFamily="34" charset="0"/>
                <a:cs typeface="Arial" pitchFamily="34" charset="0"/>
              </a:rPr>
              <a:t>المجتمع:</a:t>
            </a:r>
            <a:endParaRPr lang="ar-OM" sz="3200" b="1" dirty="0" smtClean="0">
              <a:solidFill>
                <a:schemeClr val="accent6">
                  <a:lumMod val="50000"/>
                </a:schemeClr>
              </a:solidFill>
              <a:latin typeface="Calibri" pitchFamily="34" charset="0"/>
              <a:ea typeface="Calibri" pitchFamily="34" charset="0"/>
              <a:cs typeface="Arial" pitchFamily="34" charset="0"/>
            </a:endParaRPr>
          </a:p>
          <a:p>
            <a:pPr marL="536575" lvl="0" fontAlgn="base">
              <a:spcBef>
                <a:spcPct val="0"/>
              </a:spcBef>
              <a:spcAft>
                <a:spcPct val="0"/>
              </a:spcAft>
            </a:pPr>
            <a:endParaRPr lang="en-US" sz="2400" dirty="0" smtClean="0">
              <a:latin typeface="Arial" pitchFamily="34" charset="0"/>
              <a:cs typeface="Arial" pitchFamily="34" charset="0"/>
            </a:endParaRPr>
          </a:p>
          <a:p>
            <a:pPr marL="536575" lvl="0" eaLnBrk="0" fontAlgn="base" hangingPunct="0">
              <a:spcBef>
                <a:spcPct val="0"/>
              </a:spcBef>
              <a:spcAft>
                <a:spcPct val="0"/>
              </a:spcAft>
              <a:buFontTx/>
              <a:buChar char="•"/>
            </a:pPr>
            <a:r>
              <a:rPr lang="ar-OM" sz="2400" dirty="0" smtClean="0">
                <a:latin typeface="Calibri" pitchFamily="34" charset="0"/>
                <a:ea typeface="Calibri" pitchFamily="34" charset="0"/>
                <a:cs typeface="Arial" pitchFamily="34" charset="0"/>
              </a:rPr>
              <a:t>في </a:t>
            </a:r>
            <a:r>
              <a:rPr lang="ar-OM" sz="2400" u="sng" dirty="0" smtClean="0">
                <a:latin typeface="Calibri" pitchFamily="34" charset="0"/>
                <a:ea typeface="Calibri" pitchFamily="34" charset="0"/>
                <a:cs typeface="Arial" pitchFamily="34" charset="0"/>
              </a:rPr>
              <a:t>تعريف تقليدي ومبسط للمسرح</a:t>
            </a:r>
            <a:r>
              <a:rPr lang="ar-OM" sz="2400" dirty="0" smtClean="0">
                <a:latin typeface="Calibri" pitchFamily="34" charset="0"/>
                <a:ea typeface="Calibri" pitchFamily="34" charset="0"/>
                <a:cs typeface="Arial" pitchFamily="34" charset="0"/>
              </a:rPr>
              <a:t> عُرف على </a:t>
            </a:r>
            <a:r>
              <a:rPr lang="ar-OM" sz="2400" dirty="0" err="1" smtClean="0">
                <a:latin typeface="Calibri" pitchFamily="34" charset="0"/>
                <a:ea typeface="Calibri" pitchFamily="34" charset="0"/>
                <a:cs typeface="Arial" pitchFamily="34" charset="0"/>
              </a:rPr>
              <a:t>أنه :  </a:t>
            </a:r>
            <a:r>
              <a:rPr lang="ar-OM" sz="2400" dirty="0" smtClean="0">
                <a:latin typeface="Calibri" pitchFamily="34" charset="0"/>
                <a:ea typeface="Calibri" pitchFamily="34" charset="0"/>
                <a:cs typeface="Arial" pitchFamily="34" charset="0"/>
              </a:rPr>
              <a:t>"شكل من أشكال الفن يُجسد فيه الممثلون نصاً مكتوباً إلى عرض تمثيلي على خشبة </a:t>
            </a:r>
            <a:r>
              <a:rPr lang="ar-OM" sz="2400" dirty="0" err="1" smtClean="0">
                <a:latin typeface="Calibri" pitchFamily="34" charset="0"/>
                <a:ea typeface="Calibri" pitchFamily="34" charset="0"/>
                <a:cs typeface="Arial" pitchFamily="34" charset="0"/>
              </a:rPr>
              <a:t>المسرح".</a:t>
            </a:r>
            <a:endParaRPr lang="ar-OM" sz="2400" dirty="0" smtClean="0">
              <a:latin typeface="Calibri" pitchFamily="34" charset="0"/>
              <a:ea typeface="Calibri" pitchFamily="34" charset="0"/>
              <a:cs typeface="Arial" pitchFamily="34" charset="0"/>
            </a:endParaRPr>
          </a:p>
          <a:p>
            <a:pPr marL="536575" lvl="0" eaLnBrk="0" fontAlgn="base" hangingPunct="0">
              <a:spcBef>
                <a:spcPct val="0"/>
              </a:spcBef>
              <a:spcAft>
                <a:spcPct val="0"/>
              </a:spcAft>
            </a:pPr>
            <a:endParaRPr lang="en-US" sz="2400" dirty="0" smtClean="0">
              <a:latin typeface="Arial" pitchFamily="34" charset="0"/>
              <a:cs typeface="Arial" pitchFamily="34" charset="0"/>
            </a:endParaRPr>
          </a:p>
          <a:p>
            <a:pPr marL="536575" lvl="0" eaLnBrk="0" fontAlgn="base" hangingPunct="0">
              <a:spcBef>
                <a:spcPct val="0"/>
              </a:spcBef>
              <a:spcAft>
                <a:spcPct val="0"/>
              </a:spcAft>
              <a:buFontTx/>
              <a:buChar char="•"/>
            </a:pPr>
            <a:r>
              <a:rPr lang="ar-OM" sz="2400" dirty="0" smtClean="0">
                <a:latin typeface="Calibri" pitchFamily="34" charset="0"/>
                <a:ea typeface="Calibri" pitchFamily="34" charset="0"/>
                <a:cs typeface="Arial" pitchFamily="34" charset="0"/>
              </a:rPr>
              <a:t>وأُطلق </a:t>
            </a:r>
            <a:r>
              <a:rPr lang="ar-OM" sz="2400" u="sng" dirty="0" err="1" smtClean="0">
                <a:latin typeface="Calibri" pitchFamily="34" charset="0"/>
                <a:ea typeface="Calibri" pitchFamily="34" charset="0"/>
                <a:cs typeface="Arial" pitchFamily="34" charset="0"/>
              </a:rPr>
              <a:t>مفهوم </a:t>
            </a:r>
            <a:r>
              <a:rPr lang="ar-OM" sz="2400" u="sng" dirty="0" smtClean="0">
                <a:latin typeface="Calibri" pitchFamily="34" charset="0"/>
                <a:ea typeface="Calibri" pitchFamily="34" charset="0"/>
                <a:cs typeface="Arial" pitchFamily="34" charset="0"/>
              </a:rPr>
              <a:t>"المجتمع"</a:t>
            </a:r>
            <a:r>
              <a:rPr lang="ar-OM" sz="2400" dirty="0" smtClean="0">
                <a:latin typeface="Calibri" pitchFamily="34" charset="0"/>
                <a:ea typeface="Calibri" pitchFamily="34" charset="0"/>
                <a:cs typeface="Arial" pitchFamily="34" charset="0"/>
              </a:rPr>
              <a:t> </a:t>
            </a:r>
            <a:r>
              <a:rPr lang="ar-OM" sz="2400" dirty="0" err="1" smtClean="0">
                <a:latin typeface="Calibri" pitchFamily="34" charset="0"/>
                <a:ea typeface="Calibri" pitchFamily="34" charset="0"/>
                <a:cs typeface="Arial" pitchFamily="34" charset="0"/>
              </a:rPr>
              <a:t>على: </a:t>
            </a:r>
            <a:r>
              <a:rPr lang="ar-OM" sz="2400" dirty="0" smtClean="0">
                <a:latin typeface="Calibri" pitchFamily="34" charset="0"/>
                <a:ea typeface="Calibri" pitchFamily="34" charset="0"/>
                <a:cs typeface="Arial" pitchFamily="34" charset="0"/>
              </a:rPr>
              <a:t>" مجموع الأفراد الذين يعيشون في رقعة جغرافية محددة، والذين تجمع بينهم روابط معينة تثبتها قواعد وضوابط ومؤسسات اجتماعية، ويكفلها </a:t>
            </a:r>
            <a:r>
              <a:rPr lang="ar-OM" sz="2400" dirty="0" err="1" smtClean="0">
                <a:latin typeface="Calibri" pitchFamily="34" charset="0"/>
                <a:ea typeface="Calibri" pitchFamily="34" charset="0"/>
                <a:cs typeface="Arial" pitchFamily="34" charset="0"/>
              </a:rPr>
              <a:t>القانون".</a:t>
            </a:r>
            <a:endParaRPr lang="ar-OM" sz="2400" dirty="0" smtClean="0">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6" name="Rectangle 5"/>
          <p:cNvSpPr/>
          <p:nvPr/>
        </p:nvSpPr>
        <p:spPr>
          <a:xfrm>
            <a:off x="755576" y="620688"/>
            <a:ext cx="8064896" cy="4647426"/>
          </a:xfrm>
          <a:prstGeom prst="rect">
            <a:avLst/>
          </a:prstGeom>
        </p:spPr>
        <p:txBody>
          <a:bodyPr wrap="square">
            <a:spAutoFit/>
          </a:bodyPr>
          <a:lstStyle/>
          <a:p>
            <a:pPr lvl="0" algn="ctr" fontAlgn="base">
              <a:spcBef>
                <a:spcPct val="0"/>
              </a:spcBef>
              <a:spcAft>
                <a:spcPct val="0"/>
              </a:spcAft>
            </a:pPr>
            <a:r>
              <a:rPr lang="ar-OM" sz="3200" b="1" dirty="0" smtClean="0">
                <a:solidFill>
                  <a:schemeClr val="accent6">
                    <a:lumMod val="50000"/>
                  </a:schemeClr>
                </a:solidFill>
                <a:latin typeface="Calibri" pitchFamily="34" charset="0"/>
                <a:ea typeface="Calibri" pitchFamily="34" charset="0"/>
                <a:cs typeface="Arial" pitchFamily="34" charset="0"/>
              </a:rPr>
              <a:t>علاقة المسرح بالمجتمع</a:t>
            </a:r>
          </a:p>
          <a:p>
            <a:pPr lvl="0" fontAlgn="base">
              <a:spcBef>
                <a:spcPct val="0"/>
              </a:spcBef>
              <a:spcAft>
                <a:spcPct val="0"/>
              </a:spcAft>
            </a:pPr>
            <a:endParaRPr lang="en-US" sz="2400" dirty="0" smtClean="0">
              <a:latin typeface="Arial" pitchFamily="34" charset="0"/>
              <a:cs typeface="Arial" pitchFamily="34" charset="0"/>
            </a:endParaRPr>
          </a:p>
          <a:p>
            <a:pPr marL="536575" lvl="0" eaLnBrk="0" fontAlgn="base" hangingPunct="0">
              <a:spcBef>
                <a:spcPct val="0"/>
              </a:spcBef>
              <a:spcAft>
                <a:spcPct val="0"/>
              </a:spcAft>
              <a:buFontTx/>
              <a:buChar char="•"/>
            </a:pPr>
            <a:r>
              <a:rPr lang="ar-OM" sz="2400" dirty="0" smtClean="0">
                <a:latin typeface="Calibri" pitchFamily="34" charset="0"/>
                <a:ea typeface="Calibri" pitchFamily="34" charset="0"/>
                <a:cs typeface="Arial" pitchFamily="34" charset="0"/>
              </a:rPr>
              <a:t>المسرح ارتبط ارتباطاً وثيقاً بالمجتمع منذ نشأته الأولى، فالعلاقة بين المسرح والمجتمع علاقة قديمة جداً.</a:t>
            </a:r>
            <a:endParaRPr lang="en-US" sz="2400" dirty="0" smtClean="0">
              <a:latin typeface="Arial" pitchFamily="34" charset="0"/>
              <a:cs typeface="Arial" pitchFamily="34" charset="0"/>
            </a:endParaRPr>
          </a:p>
          <a:p>
            <a:pPr marL="536575" lvl="0" eaLnBrk="0" fontAlgn="base" hangingPunct="0">
              <a:spcBef>
                <a:spcPct val="0"/>
              </a:spcBef>
              <a:spcAft>
                <a:spcPct val="0"/>
              </a:spcAft>
            </a:pPr>
            <a:r>
              <a:rPr lang="en-US" sz="2400" dirty="0" smtClean="0">
                <a:latin typeface="Calibri" pitchFamily="34" charset="0"/>
                <a:ea typeface="Calibri" pitchFamily="34" charset="0"/>
                <a:cs typeface="Arial" pitchFamily="34" charset="0"/>
              </a:rPr>
              <a:t> </a:t>
            </a:r>
            <a:endParaRPr lang="en-US" sz="2400" dirty="0" smtClean="0">
              <a:latin typeface="Arial" pitchFamily="34" charset="0"/>
              <a:cs typeface="Arial" pitchFamily="34" charset="0"/>
            </a:endParaRPr>
          </a:p>
          <a:p>
            <a:pPr marL="536575" lvl="0" eaLnBrk="0" fontAlgn="base" hangingPunct="0">
              <a:spcBef>
                <a:spcPct val="0"/>
              </a:spcBef>
              <a:spcAft>
                <a:spcPct val="0"/>
              </a:spcAft>
              <a:buFontTx/>
              <a:buChar char="•"/>
            </a:pPr>
            <a:r>
              <a:rPr lang="ar-OM" sz="2400" dirty="0" smtClean="0">
                <a:latin typeface="Calibri" pitchFamily="34" charset="0"/>
                <a:ea typeface="Calibri" pitchFamily="34" charset="0"/>
                <a:cs typeface="Arial" pitchFamily="34" charset="0"/>
              </a:rPr>
              <a:t>أشار الفلاسفة والمفكرين إلى العلاقة بين المسرح والمجتمع منذ آلاف </a:t>
            </a:r>
            <a:r>
              <a:rPr lang="ar-OM" sz="2400" dirty="0" err="1" smtClean="0">
                <a:latin typeface="Calibri" pitchFamily="34" charset="0"/>
                <a:ea typeface="Calibri" pitchFamily="34" charset="0"/>
                <a:cs typeface="Arial" pitchFamily="34" charset="0"/>
              </a:rPr>
              <a:t>السنين.</a:t>
            </a:r>
            <a:r>
              <a:rPr lang="ar-OM" sz="2400" dirty="0" smtClean="0">
                <a:latin typeface="Calibri" pitchFamily="34" charset="0"/>
                <a:ea typeface="Calibri" pitchFamily="34" charset="0"/>
                <a:cs typeface="Arial" pitchFamily="34" charset="0"/>
              </a:rPr>
              <a:t> أشار </a:t>
            </a:r>
            <a:r>
              <a:rPr lang="ar-OM" sz="2400" b="1" dirty="0" smtClean="0">
                <a:latin typeface="Calibri" pitchFamily="34" charset="0"/>
                <a:ea typeface="Calibri" pitchFamily="34" charset="0"/>
                <a:cs typeface="Arial" pitchFamily="34" charset="0"/>
              </a:rPr>
              <a:t>أفلاطون</a:t>
            </a:r>
            <a:r>
              <a:rPr lang="ar-OM" sz="2400" dirty="0" smtClean="0">
                <a:latin typeface="Calibri" pitchFamily="34" charset="0"/>
                <a:ea typeface="Calibri" pitchFamily="34" charset="0"/>
                <a:cs typeface="Arial" pitchFamily="34" charset="0"/>
              </a:rPr>
              <a:t> إلى مفهوم </a:t>
            </a:r>
            <a:r>
              <a:rPr lang="ar-OM" sz="2400" dirty="0" err="1" smtClean="0">
                <a:latin typeface="Calibri" pitchFamily="34" charset="0"/>
                <a:ea typeface="Calibri" pitchFamily="34" charset="0"/>
                <a:cs typeface="Arial" pitchFamily="34" charset="0"/>
              </a:rPr>
              <a:t>المحاكاة.</a:t>
            </a:r>
            <a:r>
              <a:rPr lang="ar-OM" sz="2400" dirty="0" smtClean="0">
                <a:latin typeface="Calibri" pitchFamily="34" charset="0"/>
                <a:ea typeface="Calibri" pitchFamily="34" charset="0"/>
                <a:cs typeface="Arial" pitchFamily="34" charset="0"/>
              </a:rPr>
              <a:t> واستخدم </a:t>
            </a:r>
            <a:r>
              <a:rPr lang="ar-OM" sz="2400" b="1" dirty="0" smtClean="0">
                <a:latin typeface="Calibri" pitchFamily="34" charset="0"/>
                <a:ea typeface="Calibri" pitchFamily="34" charset="0"/>
                <a:cs typeface="Arial" pitchFamily="34" charset="0"/>
              </a:rPr>
              <a:t>أرسطو</a:t>
            </a:r>
            <a:r>
              <a:rPr lang="ar-OM" sz="2400" dirty="0" smtClean="0">
                <a:latin typeface="Calibri" pitchFamily="34" charset="0"/>
                <a:ea typeface="Calibri" pitchFamily="34" charset="0"/>
                <a:cs typeface="Arial" pitchFamily="34" charset="0"/>
              </a:rPr>
              <a:t> أيضاً مفهوم المحاكاة، حيث أكد الفلاسفة على أن الفنون بصفة </a:t>
            </a:r>
            <a:r>
              <a:rPr lang="ar-OM" sz="2400" dirty="0" err="1" smtClean="0">
                <a:latin typeface="Calibri" pitchFamily="34" charset="0"/>
                <a:ea typeface="Calibri" pitchFamily="34" charset="0"/>
                <a:cs typeface="Arial" pitchFamily="34" charset="0"/>
              </a:rPr>
              <a:t>عامة </a:t>
            </a:r>
            <a:r>
              <a:rPr lang="ar-OM" sz="2400" dirty="0" smtClean="0">
                <a:latin typeface="Calibri" pitchFamily="34" charset="0"/>
                <a:ea typeface="Calibri" pitchFamily="34" charset="0"/>
                <a:cs typeface="Arial" pitchFamily="34" charset="0"/>
              </a:rPr>
              <a:t>- بما فيها المسرح- تعد محاكاة للواقع.</a:t>
            </a:r>
          </a:p>
          <a:p>
            <a:pPr marL="536575" lvl="0" eaLnBrk="0" fontAlgn="base" hangingPunct="0">
              <a:spcBef>
                <a:spcPct val="0"/>
              </a:spcBef>
              <a:spcAft>
                <a:spcPct val="0"/>
              </a:spcAft>
            </a:pPr>
            <a:r>
              <a:rPr lang="ar-OM" sz="2400" dirty="0" smtClean="0">
                <a:latin typeface="Calibri" pitchFamily="34" charset="0"/>
                <a:ea typeface="Calibri" pitchFamily="34" charset="0"/>
                <a:cs typeface="Arial" pitchFamily="34" charset="0"/>
              </a:rPr>
              <a:t> </a:t>
            </a:r>
          </a:p>
          <a:p>
            <a:pPr marL="536575" lvl="0" eaLnBrk="0" fontAlgn="base" hangingPunct="0">
              <a:spcBef>
                <a:spcPct val="0"/>
              </a:spcBef>
              <a:spcAft>
                <a:spcPct val="0"/>
              </a:spcAft>
              <a:buFontTx/>
              <a:buChar char="•"/>
            </a:pPr>
            <a:r>
              <a:rPr lang="ar-OM" sz="2400" dirty="0" smtClean="0">
                <a:latin typeface="Calibri" pitchFamily="34" charset="0"/>
                <a:ea typeface="Calibri" pitchFamily="34" charset="0"/>
                <a:cs typeface="Arial" pitchFamily="34" charset="0"/>
              </a:rPr>
              <a:t>المسرح هو المرآه التي تعكس ما يدور في المجتمع من قضايا وأحداث، ويتناولها الكتَاب المسرحيين بطريقة مسرحية فنية مشوقة.</a:t>
            </a:r>
            <a:endParaRPr lang="ar-OM" sz="2400" dirty="0" smtClean="0">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Rectangle 4"/>
          <p:cNvSpPr/>
          <p:nvPr/>
        </p:nvSpPr>
        <p:spPr>
          <a:xfrm>
            <a:off x="1475656" y="836712"/>
            <a:ext cx="7200800" cy="6186309"/>
          </a:xfrm>
          <a:prstGeom prst="rect">
            <a:avLst/>
          </a:prstGeom>
        </p:spPr>
        <p:txBody>
          <a:bodyPr wrap="square">
            <a:spAutoFit/>
          </a:bodyPr>
          <a:lstStyle/>
          <a:p>
            <a:pPr>
              <a:lnSpc>
                <a:spcPct val="150000"/>
              </a:lnSpc>
              <a:buFont typeface="Wingdings" pitchFamily="2" charset="2"/>
              <a:buChar char="v"/>
            </a:pPr>
            <a:r>
              <a:rPr lang="ar-OM" sz="2400" b="1" dirty="0" smtClean="0"/>
              <a:t>كل الحضارات الكبيرة كانت الفنون بما فيها الفنون المسرحية أحد أوجه نهضتها</a:t>
            </a:r>
          </a:p>
          <a:p>
            <a:pPr algn="just">
              <a:lnSpc>
                <a:spcPct val="150000"/>
              </a:lnSpc>
              <a:buFont typeface="Wingdings" pitchFamily="2" charset="2"/>
              <a:buChar char="v"/>
            </a:pPr>
            <a:r>
              <a:rPr lang="ar-BH" sz="2400" b="1" dirty="0" smtClean="0"/>
              <a:t>دور المسرح وأهميته في بناء المجتمعات الانسانية المتحضرة وترسيخ المبادئ والقيم الانسانية النبيلة تم إثباته على مر التاريخ.</a:t>
            </a:r>
            <a:endParaRPr lang="ar-OM" sz="2400" b="1" dirty="0" smtClean="0"/>
          </a:p>
          <a:p>
            <a:pPr algn="just">
              <a:lnSpc>
                <a:spcPct val="150000"/>
              </a:lnSpc>
            </a:pPr>
            <a:endParaRPr lang="ar-OM" sz="2400" b="1" dirty="0" smtClean="0"/>
          </a:p>
          <a:p>
            <a:pPr algn="just">
              <a:lnSpc>
                <a:spcPct val="150000"/>
              </a:lnSpc>
            </a:pPr>
            <a:r>
              <a:rPr lang="ar-BH" sz="2400" b="1" dirty="0" smtClean="0"/>
              <a:t> لذلك هناك مقولة </a:t>
            </a:r>
            <a:r>
              <a:rPr lang="ar-OM" sz="2400" b="1" dirty="0" err="1" smtClean="0"/>
              <a:t>”</a:t>
            </a:r>
            <a:r>
              <a:rPr lang="ar-BH" sz="2400" b="1" dirty="0" smtClean="0"/>
              <a:t>أعطني مسرحاً أعطيك شعباً مثقفاً</a:t>
            </a:r>
            <a:r>
              <a:rPr lang="ar-OM" sz="2400" b="1" dirty="0" err="1" smtClean="0"/>
              <a:t>“.</a:t>
            </a:r>
            <a:endParaRPr lang="ar-OM" sz="2400" b="1" dirty="0" smtClean="0"/>
          </a:p>
          <a:p>
            <a:pPr lvl="0">
              <a:lnSpc>
                <a:spcPct val="150000"/>
              </a:lnSpc>
            </a:pPr>
            <a:r>
              <a:rPr lang="ar-OM" sz="2400" b="1" dirty="0" smtClean="0"/>
              <a:t>- الحضارات استفادت من التوثيق التاريخي الذي قام </a:t>
            </a:r>
            <a:r>
              <a:rPr lang="ar-OM" sz="2400" b="1" dirty="0" err="1" smtClean="0"/>
              <a:t>به</a:t>
            </a:r>
            <a:r>
              <a:rPr lang="ar-OM" sz="2400" b="1" dirty="0" smtClean="0"/>
              <a:t> المسرح</a:t>
            </a:r>
          </a:p>
          <a:p>
            <a:pPr lvl="0">
              <a:lnSpc>
                <a:spcPct val="150000"/>
              </a:lnSpc>
              <a:buFontTx/>
              <a:buChar char="-"/>
            </a:pPr>
            <a:r>
              <a:rPr lang="ar-OM" sz="2400" b="1" dirty="0" err="1" smtClean="0"/>
              <a:t>مسرحية  </a:t>
            </a:r>
            <a:r>
              <a:rPr lang="ar-OM" sz="2400" b="1" dirty="0" smtClean="0"/>
              <a:t>( برلمان النساء) للكاتب المسرحي </a:t>
            </a:r>
            <a:r>
              <a:rPr lang="ar-OM" sz="2400" b="1" dirty="0" err="1" smtClean="0"/>
              <a:t>أريستوفانيس</a:t>
            </a:r>
            <a:r>
              <a:rPr lang="ar-OM" sz="2400" b="1" dirty="0" smtClean="0"/>
              <a:t> </a:t>
            </a:r>
            <a:r>
              <a:rPr lang="ar-OM" sz="2400" b="1" dirty="0" err="1" smtClean="0"/>
              <a:t>نموذجاً .</a:t>
            </a:r>
            <a:r>
              <a:rPr lang="ar-OM" sz="2400" b="1" dirty="0" smtClean="0"/>
              <a:t> </a:t>
            </a:r>
          </a:p>
          <a:p>
            <a:pPr lvl="0">
              <a:lnSpc>
                <a:spcPct val="150000"/>
              </a:lnSpc>
              <a:buFontTx/>
              <a:buChar char="-"/>
            </a:pPr>
            <a:endParaRPr lang="ar-OM" sz="2400" b="1" dirty="0" smtClean="0"/>
          </a:p>
          <a:p>
            <a:pPr lvl="0">
              <a:lnSpc>
                <a:spcPct val="150000"/>
              </a:lnSpc>
              <a:buFontTx/>
              <a:buChar char="-"/>
            </a:pPr>
            <a:endParaRPr lang="en-US" sz="2400" b="1" dirty="0" smtClean="0"/>
          </a:p>
          <a:p>
            <a:pPr>
              <a:lnSpc>
                <a:spcPct val="150000"/>
              </a:lnSpc>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Content Placeholder 2"/>
          <p:cNvSpPr txBox="1">
            <a:spLocks/>
          </p:cNvSpPr>
          <p:nvPr/>
        </p:nvSpPr>
        <p:spPr>
          <a:xfrm>
            <a:off x="899592" y="764704"/>
            <a:ext cx="7787208" cy="5577483"/>
          </a:xfrm>
          <a:prstGeom prst="rect">
            <a:avLst/>
          </a:prstGeom>
        </p:spPr>
        <p:txBody>
          <a:bodyPr vert="horz" lIns="91440" tIns="45720" rIns="91440" bIns="45720" rtlCol="1">
            <a:normAutofit fontScale="92500" lnSpcReduction="10000"/>
          </a:bodyPr>
          <a:lstStyle/>
          <a:p>
            <a:pPr marL="0" marR="0" lvl="0" indent="0" defTabSz="914400" rtl="1" eaLnBrk="1" fontAlgn="auto" latinLnBrk="0" hangingPunct="1">
              <a:lnSpc>
                <a:spcPct val="170000"/>
              </a:lnSpc>
              <a:spcBef>
                <a:spcPct val="20000"/>
              </a:spcBef>
              <a:spcAft>
                <a:spcPts val="0"/>
              </a:spcAft>
              <a:buClrTx/>
              <a:buSzTx/>
              <a:buFont typeface="Arial" pitchFamily="34" charset="0"/>
              <a:buNone/>
              <a:tabLst/>
              <a:defRPr/>
            </a:pPr>
            <a:r>
              <a:rPr lang="ar-OM" sz="3500" b="1" dirty="0" smtClean="0">
                <a:solidFill>
                  <a:schemeClr val="accent6">
                    <a:lumMod val="50000"/>
                  </a:schemeClr>
                </a:solidFill>
                <a:latin typeface="Calibri" pitchFamily="34" charset="0"/>
                <a:ea typeface="Calibri" pitchFamily="34" charset="0"/>
                <a:cs typeface="Arial" pitchFamily="34" charset="0"/>
              </a:rPr>
              <a:t>المسرح يرصد التحولات التي تطرأ على بنية المجتمع </a:t>
            </a:r>
          </a:p>
          <a:p>
            <a:pPr marL="0" marR="0" lvl="0" indent="0" defTabSz="914400" rtl="1" eaLnBrk="1" fontAlgn="auto" latinLnBrk="0" hangingPunct="1">
              <a:lnSpc>
                <a:spcPct val="170000"/>
              </a:lnSpc>
              <a:spcBef>
                <a:spcPct val="20000"/>
              </a:spcBef>
              <a:spcAft>
                <a:spcPts val="0"/>
              </a:spcAft>
              <a:buClrTx/>
              <a:buSzTx/>
              <a:buFont typeface="Arial" pitchFamily="34" charset="0"/>
              <a:buNone/>
              <a:tabLst/>
              <a:defRPr/>
            </a:pPr>
            <a:r>
              <a:rPr kumimoji="0" lang="ar-OM" sz="3200" b="0" i="0" u="none" strike="noStrike" kern="1200" cap="none" spc="0" normalizeH="0" baseline="0" noProof="0" dirty="0" smtClean="0">
                <a:ln>
                  <a:noFill/>
                </a:ln>
                <a:effectLst/>
                <a:uLnTx/>
                <a:uFillTx/>
                <a:latin typeface="+mn-lt"/>
                <a:ea typeface="+mn-ea"/>
                <a:cs typeface="+mn-cs"/>
              </a:rPr>
              <a:t> </a:t>
            </a:r>
            <a:r>
              <a:rPr kumimoji="0" lang="ar-SA" sz="3200" b="0" i="0" u="none" strike="noStrike" kern="1200" cap="none" spc="0" normalizeH="0" baseline="0" noProof="0" dirty="0" smtClean="0">
                <a:ln>
                  <a:noFill/>
                </a:ln>
                <a:effectLst/>
                <a:uLnTx/>
                <a:uFillTx/>
                <a:latin typeface="+mn-lt"/>
                <a:ea typeface="+mn-ea"/>
                <a:cs typeface="+mn-cs"/>
              </a:rPr>
              <a:t>وعليه فإننا نجد أن المسرح يساير الأحداث ويواكب التغيرات </a:t>
            </a:r>
            <a:r>
              <a:rPr kumimoji="0" lang="ar-OM" sz="3200" b="0" i="0" u="none" strike="noStrike" kern="1200" cap="none" spc="0" normalizeH="0" baseline="0" noProof="0" dirty="0" smtClean="0">
                <a:ln>
                  <a:noFill/>
                </a:ln>
                <a:effectLst/>
                <a:uLnTx/>
                <a:uFillTx/>
                <a:latin typeface="+mn-lt"/>
                <a:ea typeface="+mn-ea"/>
                <a:cs typeface="+mn-cs"/>
              </a:rPr>
              <a:t>والتحولات السياسية والاقتصادية </a:t>
            </a:r>
            <a:r>
              <a:rPr kumimoji="0" lang="ar-OM" sz="3200" b="0" i="0" u="none" strike="noStrike" kern="1200" cap="none" spc="0" normalizeH="0" baseline="0" noProof="0" dirty="0" err="1" smtClean="0">
                <a:ln>
                  <a:noFill/>
                </a:ln>
                <a:effectLst/>
                <a:uLnTx/>
                <a:uFillTx/>
                <a:latin typeface="+mn-lt"/>
                <a:ea typeface="+mn-ea"/>
                <a:cs typeface="+mn-cs"/>
              </a:rPr>
              <a:t>وا</a:t>
            </a:r>
            <a:r>
              <a:rPr kumimoji="0" lang="ar-SA" sz="3200" b="0" i="0" u="none" strike="noStrike" kern="1200" cap="none" spc="0" normalizeH="0" baseline="0" noProof="0" dirty="0" smtClean="0">
                <a:ln>
                  <a:noFill/>
                </a:ln>
                <a:effectLst/>
                <a:uLnTx/>
                <a:uFillTx/>
                <a:latin typeface="+mn-lt"/>
                <a:ea typeface="+mn-ea"/>
                <a:cs typeface="+mn-cs"/>
              </a:rPr>
              <a:t>لاجتماعية </a:t>
            </a:r>
            <a:r>
              <a:rPr kumimoji="0" lang="ar-OM" sz="3200" b="0" i="0" u="none" strike="noStrike" kern="1200" cap="none" spc="0" normalizeH="0" baseline="0" noProof="0" dirty="0" smtClean="0">
                <a:ln>
                  <a:noFill/>
                </a:ln>
                <a:effectLst/>
                <a:uLnTx/>
                <a:uFillTx/>
                <a:latin typeface="+mn-lt"/>
                <a:ea typeface="+mn-ea"/>
                <a:cs typeface="+mn-cs"/>
              </a:rPr>
              <a:t>التي تحدث في المجتمعات المختلفة</a:t>
            </a:r>
            <a:r>
              <a:rPr kumimoji="0" lang="ar-SA" sz="3200" b="0" i="0" u="none" strike="noStrike" kern="1200" cap="none" spc="0" normalizeH="0" baseline="0" noProof="0" dirty="0" err="1" smtClean="0">
                <a:ln>
                  <a:noFill/>
                </a:ln>
                <a:effectLst/>
                <a:uLnTx/>
                <a:uFillTx/>
                <a:latin typeface="+mn-lt"/>
                <a:ea typeface="+mn-ea"/>
                <a:cs typeface="+mn-cs"/>
              </a:rPr>
              <a:t>،</a:t>
            </a:r>
            <a:r>
              <a:rPr kumimoji="0" lang="ar-SA" sz="3200" b="0" i="0" u="none" strike="noStrike" kern="1200" cap="none" spc="0" normalizeH="0" baseline="0" noProof="0" dirty="0" smtClean="0">
                <a:ln>
                  <a:noFill/>
                </a:ln>
                <a:effectLst/>
                <a:uLnTx/>
                <a:uFillTx/>
                <a:latin typeface="+mn-lt"/>
                <a:ea typeface="+mn-ea"/>
                <a:cs typeface="+mn-cs"/>
              </a:rPr>
              <a:t> </a:t>
            </a:r>
            <a:endParaRPr kumimoji="0" lang="ar-OM" sz="3200" b="0" i="0" u="none" strike="noStrike" kern="1200" cap="none" spc="0" normalizeH="0" baseline="0" noProof="0" dirty="0" smtClean="0">
              <a:ln>
                <a:noFill/>
              </a:ln>
              <a:effectLst/>
              <a:uLnTx/>
              <a:uFillTx/>
              <a:latin typeface="+mn-lt"/>
              <a:ea typeface="+mn-ea"/>
              <a:cs typeface="+mn-cs"/>
            </a:endParaRPr>
          </a:p>
          <a:p>
            <a:pPr marL="0" marR="0" lvl="0" indent="0" defTabSz="914400" rtl="1" eaLnBrk="1" fontAlgn="auto" latinLnBrk="0" hangingPunct="1">
              <a:lnSpc>
                <a:spcPct val="17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effectLst/>
                <a:uLnTx/>
                <a:uFillTx/>
                <a:latin typeface="+mn-lt"/>
                <a:ea typeface="+mn-ea"/>
                <a:cs typeface="+mn-cs"/>
              </a:rPr>
              <a:t>فمن خلال دراسة المسرحيات المختلفة يمكن الوقوف على طبيعة المجتمع وعاداته وتقاليده، وكذا مشاكله</a:t>
            </a:r>
            <a:r>
              <a:rPr kumimoji="0" lang="ar-OM" sz="3200" b="0" i="0" u="none" strike="noStrike" kern="1200" cap="none" spc="0" normalizeH="0" baseline="0" noProof="0" dirty="0" smtClean="0">
                <a:ln>
                  <a:noFill/>
                </a:ln>
                <a:effectLst/>
                <a:uLnTx/>
                <a:uFillTx/>
                <a:latin typeface="+mn-lt"/>
                <a:ea typeface="+mn-ea"/>
                <a:cs typeface="+mn-cs"/>
              </a:rPr>
              <a:t> وقضاياه</a:t>
            </a:r>
            <a:r>
              <a:rPr kumimoji="0" lang="ar-SA" sz="3200" b="0" i="0" u="none" strike="noStrike" kern="1200" cap="none" spc="0" normalizeH="0" baseline="0" noProof="0" dirty="0" smtClean="0">
                <a:ln>
                  <a:noFill/>
                </a:ln>
                <a:effectLst/>
                <a:uLnTx/>
                <a:uFillTx/>
                <a:latin typeface="+mn-lt"/>
                <a:ea typeface="+mn-ea"/>
                <a:cs typeface="+mn-cs"/>
              </a:rPr>
              <a:t> ونظمه </a:t>
            </a:r>
            <a:r>
              <a:rPr kumimoji="0" lang="ar-SA" sz="3200" b="0" i="0" u="none" strike="noStrike" kern="1200" cap="none" spc="0" normalizeH="0" baseline="0" noProof="0" dirty="0" err="1" smtClean="0">
                <a:ln>
                  <a:noFill/>
                </a:ln>
                <a:effectLst/>
                <a:uLnTx/>
                <a:uFillTx/>
                <a:latin typeface="+mn-lt"/>
                <a:ea typeface="+mn-ea"/>
                <a:cs typeface="+mn-cs"/>
              </a:rPr>
              <a:t>السياسية.</a:t>
            </a:r>
            <a:r>
              <a:rPr kumimoji="0" lang="ar-SA" sz="3200" b="0" i="0" u="none" strike="noStrike" kern="1200" cap="none" spc="0" normalizeH="0" baseline="0" noProof="0" dirty="0" smtClean="0">
                <a:ln>
                  <a:noFill/>
                </a:ln>
                <a:effectLst/>
                <a:uLnTx/>
                <a:uFillTx/>
                <a:latin typeface="+mn-lt"/>
                <a:ea typeface="+mn-ea"/>
                <a:cs typeface="+mn-cs"/>
              </a:rPr>
              <a:t> </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BH"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Rectangle 4"/>
          <p:cNvSpPr/>
          <p:nvPr/>
        </p:nvSpPr>
        <p:spPr>
          <a:xfrm>
            <a:off x="755576" y="980728"/>
            <a:ext cx="7632848" cy="4770537"/>
          </a:xfrm>
          <a:prstGeom prst="rect">
            <a:avLst/>
          </a:prstGeom>
        </p:spPr>
        <p:txBody>
          <a:bodyPr wrap="square">
            <a:spAutoFit/>
          </a:bodyPr>
          <a:lstStyle/>
          <a:p>
            <a:pPr lvl="0" fontAlgn="base">
              <a:spcBef>
                <a:spcPct val="0"/>
              </a:spcBef>
              <a:spcAft>
                <a:spcPct val="0"/>
              </a:spcAft>
            </a:pPr>
            <a:r>
              <a:rPr lang="ar-SA" sz="3200" b="1" dirty="0" smtClean="0">
                <a:solidFill>
                  <a:schemeClr val="accent6">
                    <a:lumMod val="50000"/>
                  </a:schemeClr>
                </a:solidFill>
                <a:latin typeface="Calibri" pitchFamily="34" charset="0"/>
                <a:ea typeface="Calibri" pitchFamily="34" charset="0"/>
                <a:cs typeface="Arial" pitchFamily="34" charset="0"/>
              </a:rPr>
              <a:t> </a:t>
            </a:r>
            <a:r>
              <a:rPr lang="ar-OM" sz="3200" b="1" dirty="0" smtClean="0">
                <a:solidFill>
                  <a:schemeClr val="accent6">
                    <a:lumMod val="50000"/>
                  </a:schemeClr>
                </a:solidFill>
                <a:latin typeface="Calibri" pitchFamily="34" charset="0"/>
                <a:ea typeface="Calibri" pitchFamily="34" charset="0"/>
                <a:cs typeface="Arial" pitchFamily="34" charset="0"/>
              </a:rPr>
              <a:t>المسرح ك</a:t>
            </a:r>
            <a:r>
              <a:rPr lang="ar-SA" sz="3200" b="1" dirty="0" smtClean="0">
                <a:solidFill>
                  <a:schemeClr val="accent6">
                    <a:lumMod val="50000"/>
                  </a:schemeClr>
                </a:solidFill>
                <a:latin typeface="Calibri" pitchFamily="34" charset="0"/>
                <a:ea typeface="Calibri" pitchFamily="34" charset="0"/>
                <a:cs typeface="Arial" pitchFamily="34" charset="0"/>
              </a:rPr>
              <a:t>ظاهرة احتفالية</a:t>
            </a:r>
            <a:endParaRPr lang="en-US" sz="3200" b="1" dirty="0" smtClean="0">
              <a:solidFill>
                <a:schemeClr val="accent6">
                  <a:lumMod val="50000"/>
                </a:schemeClr>
              </a:solidFill>
              <a:latin typeface="Calibri" pitchFamily="34" charset="0"/>
              <a:ea typeface="Calibri" pitchFamily="34" charset="0"/>
              <a:cs typeface="Arial" pitchFamily="34" charset="0"/>
            </a:endParaRPr>
          </a:p>
          <a:p>
            <a:pPr lvl="0" eaLnBrk="0" fontAlgn="base" hangingPunct="0">
              <a:spcBef>
                <a:spcPct val="0"/>
              </a:spcBef>
              <a:spcAft>
                <a:spcPct val="0"/>
              </a:spcAft>
            </a:pPr>
            <a:r>
              <a:rPr lang="ar-SA" sz="2400" dirty="0" smtClean="0">
                <a:solidFill>
                  <a:srgbClr val="333333"/>
                </a:solidFill>
                <a:latin typeface="Calibri" pitchFamily="34" charset="0"/>
                <a:ea typeface="Calibri" pitchFamily="34" charset="0"/>
                <a:cs typeface="Arial" pitchFamily="34" charset="0"/>
              </a:rPr>
              <a:t/>
            </a:r>
            <a:br>
              <a:rPr lang="ar-SA" sz="2400" dirty="0" smtClean="0">
                <a:solidFill>
                  <a:srgbClr val="333333"/>
                </a:solidFill>
                <a:latin typeface="Calibri" pitchFamily="34" charset="0"/>
                <a:ea typeface="Calibri" pitchFamily="34" charset="0"/>
                <a:cs typeface="Arial" pitchFamily="34" charset="0"/>
              </a:rPr>
            </a:br>
            <a:r>
              <a:rPr lang="ar-SA" sz="2400" u="sng" dirty="0" smtClean="0">
                <a:solidFill>
                  <a:srgbClr val="333333"/>
                </a:solidFill>
                <a:latin typeface="Calibri" pitchFamily="34" charset="0"/>
                <a:ea typeface="Calibri" pitchFamily="34" charset="0"/>
                <a:cs typeface="Arial" pitchFamily="34" charset="0"/>
              </a:rPr>
              <a:t>إن المسرح ظاهرة احتفالية </a:t>
            </a:r>
            <a:r>
              <a:rPr lang="ar-SA" sz="2400" dirty="0" smtClean="0">
                <a:solidFill>
                  <a:srgbClr val="333333"/>
                </a:solidFill>
                <a:latin typeface="Calibri" pitchFamily="34" charset="0"/>
                <a:ea typeface="Calibri" pitchFamily="34" charset="0"/>
                <a:cs typeface="Arial" pitchFamily="34" charset="0"/>
              </a:rPr>
              <a:t>حيث يجتمع حشد من الناس هم مجموعتين الأولى هى جماعة الممثلين والمؤدين، والثانية هى جماعة المشاهدين، و</a:t>
            </a:r>
            <a:r>
              <a:rPr lang="ar-OM" sz="2400" dirty="0" smtClean="0">
                <a:solidFill>
                  <a:srgbClr val="333333"/>
                </a:solidFill>
                <a:latin typeface="Calibri" pitchFamily="34" charset="0"/>
                <a:ea typeface="Calibri" pitchFamily="34" charset="0"/>
                <a:cs typeface="Arial" pitchFamily="34" charset="0"/>
              </a:rPr>
              <a:t> </a:t>
            </a:r>
            <a:r>
              <a:rPr lang="ar-SA" sz="2400" dirty="0" smtClean="0">
                <a:solidFill>
                  <a:srgbClr val="333333"/>
                </a:solidFill>
                <a:latin typeface="Calibri" pitchFamily="34" charset="0"/>
                <a:ea typeface="Calibri" pitchFamily="34" charset="0"/>
                <a:cs typeface="Arial" pitchFamily="34" charset="0"/>
              </a:rPr>
              <a:t>ب</a:t>
            </a:r>
            <a:r>
              <a:rPr lang="ar-OM" sz="2400" dirty="0" smtClean="0">
                <a:solidFill>
                  <a:srgbClr val="333333"/>
                </a:solidFill>
                <a:latin typeface="Calibri" pitchFamily="34" charset="0"/>
                <a:ea typeface="Calibri" pitchFamily="34" charset="0"/>
                <a:cs typeface="Arial" pitchFamily="34" charset="0"/>
              </a:rPr>
              <a:t>ا</a:t>
            </a:r>
            <a:r>
              <a:rPr lang="ar-SA" sz="2400" dirty="0" smtClean="0">
                <a:solidFill>
                  <a:srgbClr val="333333"/>
                </a:solidFill>
                <a:latin typeface="Calibri" pitchFamily="34" charset="0"/>
                <a:ea typeface="Calibri" pitchFamily="34" charset="0"/>
                <a:cs typeface="Arial" pitchFamily="34" charset="0"/>
              </a:rPr>
              <a:t>جتماعهم يتم الجانب الاحتفالى للمسرح.</a:t>
            </a:r>
            <a:endParaRPr lang="ar-OM" sz="2400" dirty="0" smtClean="0">
              <a:solidFill>
                <a:srgbClr val="333333"/>
              </a:solidFill>
              <a:latin typeface="Calibri" pitchFamily="34" charset="0"/>
              <a:ea typeface="Calibri" pitchFamily="34" charset="0"/>
              <a:cs typeface="Arial" pitchFamily="34" charset="0"/>
            </a:endParaRPr>
          </a:p>
          <a:p>
            <a:pPr lvl="0" eaLnBrk="0" fontAlgn="base" hangingPunct="0">
              <a:spcBef>
                <a:spcPct val="0"/>
              </a:spcBef>
              <a:spcAft>
                <a:spcPct val="0"/>
              </a:spcAft>
            </a:pPr>
            <a:r>
              <a:rPr lang="ar-SA" sz="2400" u="sng" dirty="0" smtClean="0">
                <a:solidFill>
                  <a:srgbClr val="333333"/>
                </a:solidFill>
                <a:latin typeface="Calibri" pitchFamily="34" charset="0"/>
                <a:ea typeface="Calibri" pitchFamily="34" charset="0"/>
                <a:cs typeface="Arial" pitchFamily="34" charset="0"/>
              </a:rPr>
              <a:t/>
            </a:r>
            <a:br>
              <a:rPr lang="ar-SA" sz="2400" u="sng" dirty="0" smtClean="0">
                <a:solidFill>
                  <a:srgbClr val="333333"/>
                </a:solidFill>
                <a:latin typeface="Calibri" pitchFamily="34" charset="0"/>
                <a:ea typeface="Calibri" pitchFamily="34" charset="0"/>
                <a:cs typeface="Arial" pitchFamily="34" charset="0"/>
              </a:rPr>
            </a:br>
            <a:r>
              <a:rPr lang="ar-SA" sz="2400" dirty="0" smtClean="0">
                <a:solidFill>
                  <a:srgbClr val="333333"/>
                </a:solidFill>
                <a:latin typeface="Calibri" pitchFamily="34" charset="0"/>
                <a:ea typeface="Calibri" pitchFamily="34" charset="0"/>
                <a:cs typeface="Arial" pitchFamily="34" charset="0"/>
              </a:rPr>
              <a:t>وإذا تأملنا هذا الجانب الاحتفالى فى المسرح، سنرى الملمح الأخاذ الذى يحتوى جميع الحاضرين جمهوراً وفنانين فى احتفالية البهجة والحماس الذى يزكيه هذا الاجتماع العام.</a:t>
            </a:r>
            <a:endParaRPr lang="ar-OM" sz="2400" dirty="0" smtClean="0">
              <a:solidFill>
                <a:srgbClr val="333333"/>
              </a:solidFill>
              <a:latin typeface="Calibri" pitchFamily="34" charset="0"/>
              <a:ea typeface="Calibri" pitchFamily="34" charset="0"/>
              <a:cs typeface="Arial" pitchFamily="34" charset="0"/>
            </a:endParaRPr>
          </a:p>
          <a:p>
            <a:pPr lvl="0" eaLnBrk="0" fontAlgn="base" hangingPunct="0">
              <a:spcBef>
                <a:spcPct val="0"/>
              </a:spcBef>
              <a:spcAft>
                <a:spcPct val="0"/>
              </a:spcAft>
            </a:pPr>
            <a:endParaRPr lang="en-US" sz="2400" dirty="0" smtClean="0">
              <a:solidFill>
                <a:srgbClr val="333333"/>
              </a:solidFill>
              <a:latin typeface="Calibri" pitchFamily="34" charset="0"/>
              <a:ea typeface="Calibri" pitchFamily="34" charset="0"/>
              <a:cs typeface="Arial" pitchFamily="34" charset="0"/>
            </a:endParaRPr>
          </a:p>
          <a:p>
            <a:pPr algn="l" eaLnBrk="0" fontAlgn="base" hangingPunct="0">
              <a:spcBef>
                <a:spcPct val="0"/>
              </a:spcBef>
              <a:spcAft>
                <a:spcPct val="0"/>
              </a:spcAft>
            </a:pPr>
            <a:r>
              <a:rPr lang="en-US" sz="2400" b="1" dirty="0" smtClean="0"/>
              <a:t>    </a:t>
            </a:r>
            <a:r>
              <a:rPr lang="en-US" sz="2800" dirty="0" smtClean="0">
                <a:cs typeface="+mj-cs"/>
              </a:rPr>
              <a:t>Theatre brings people together</a:t>
            </a:r>
          </a:p>
          <a:p>
            <a:pPr lvl="0" eaLnBrk="0" fontAlgn="base" hangingPunct="0">
              <a:spcBef>
                <a:spcPct val="0"/>
              </a:spcBef>
              <a:spcAft>
                <a:spcPct val="0"/>
              </a:spcAft>
            </a:pPr>
            <a:endParaRPr lang="ar-SA" sz="2400" dirty="0" smtClean="0">
              <a:latin typeface="Arial"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5" name="Title 1"/>
          <p:cNvSpPr txBox="1">
            <a:spLocks/>
          </p:cNvSpPr>
          <p:nvPr/>
        </p:nvSpPr>
        <p:spPr>
          <a:xfrm>
            <a:off x="1547664" y="836712"/>
            <a:ext cx="8229600" cy="576064"/>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solidFill>
                  <a:schemeClr val="accent6">
                    <a:lumMod val="50000"/>
                  </a:schemeClr>
                </a:solidFill>
                <a:latin typeface="Calibri" pitchFamily="34" charset="0"/>
                <a:ea typeface="Calibri" pitchFamily="34" charset="0"/>
                <a:cs typeface="Arial" pitchFamily="34" charset="0"/>
              </a:rPr>
              <a:t>المسرح كأحد أهم وسائل الاتصال الجماهيري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endParaRPr kumimoji="0" lang="ar-BH"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57200" y="1196752"/>
            <a:ext cx="8229600" cy="5112568"/>
          </a:xfrm>
          <a:prstGeom prst="rect">
            <a:avLst/>
          </a:prstGeom>
        </p:spPr>
        <p:txBody>
          <a:bodyPr vert="horz" lIns="91440" tIns="45720" rIns="91440" bIns="45720" rtlCol="1">
            <a:normAutofit fontScale="85000" lnSpcReduction="10000"/>
          </a:bodyPr>
          <a:lstStyle/>
          <a:p>
            <a:pPr marL="0" marR="0" lvl="0" indent="0" defTabSz="914400" rtl="1" eaLnBrk="1" fontAlgn="auto" latinLnBrk="0" hangingPunct="1">
              <a:lnSpc>
                <a:spcPct val="170000"/>
              </a:lnSpc>
              <a:spcBef>
                <a:spcPct val="20000"/>
              </a:spcBef>
              <a:spcAft>
                <a:spcPts val="0"/>
              </a:spcAft>
              <a:buClrTx/>
              <a:buSzTx/>
              <a:buFont typeface="Arial" pitchFamily="34" charset="0"/>
              <a:buNone/>
              <a:tabLst/>
              <a:defRPr/>
            </a:pPr>
            <a:r>
              <a:rPr kumimoji="0" lang="ar-SA" sz="3300" b="0" i="0" u="none" strike="noStrike" kern="1200" cap="none" spc="0" normalizeH="0" baseline="0" noProof="0" dirty="0" smtClean="0">
                <a:ln>
                  <a:noFill/>
                </a:ln>
                <a:effectLst/>
                <a:uLnTx/>
                <a:uFillTx/>
                <a:latin typeface="+mn-lt"/>
                <a:ea typeface="+mn-ea"/>
                <a:cs typeface="+mn-cs"/>
              </a:rPr>
              <a:t>المسرح استناداً إلى التاريخ </a:t>
            </a:r>
            <a:r>
              <a:rPr kumimoji="0" lang="ar-SA" sz="3300" b="1" i="0" u="none" strike="noStrike" kern="1200" cap="none" spc="0" normalizeH="0" baseline="0" noProof="0" dirty="0" smtClean="0">
                <a:ln>
                  <a:noFill/>
                </a:ln>
                <a:effectLst/>
                <a:uLnTx/>
                <a:uFillTx/>
                <a:latin typeface="+mn-lt"/>
                <a:ea typeface="+mn-ea"/>
                <a:cs typeface="+mn-cs"/>
              </a:rPr>
              <a:t>قوة مؤثرة فى الجماهير </a:t>
            </a:r>
            <a:r>
              <a:rPr kumimoji="0" lang="ar-SA" sz="3300" b="0" i="0" u="none" strike="noStrike" kern="1200" cap="none" spc="0" normalizeH="0" baseline="0" noProof="0" dirty="0" smtClean="0">
                <a:ln>
                  <a:noFill/>
                </a:ln>
                <a:effectLst/>
                <a:uLnTx/>
                <a:uFillTx/>
                <a:latin typeface="+mn-lt"/>
                <a:ea typeface="+mn-ea"/>
                <a:cs typeface="+mn-cs"/>
              </a:rPr>
              <a:t>قادرة على تكوين ال</a:t>
            </a:r>
            <a:r>
              <a:rPr kumimoji="0" lang="ar-OM" sz="3300" b="0" i="0" u="none" strike="noStrike" kern="1200" cap="none" spc="0" normalizeH="0" baseline="0" noProof="0" dirty="0" smtClean="0">
                <a:ln>
                  <a:noFill/>
                </a:ln>
                <a:effectLst/>
                <a:uLnTx/>
                <a:uFillTx/>
                <a:latin typeface="+mn-lt"/>
                <a:ea typeface="+mn-ea"/>
                <a:cs typeface="+mn-cs"/>
              </a:rPr>
              <a:t>ر</a:t>
            </a:r>
            <a:r>
              <a:rPr kumimoji="0" lang="ar-SA" sz="3300" b="0" i="0" u="none" strike="noStrike" kern="1200" cap="none" spc="0" normalizeH="0" baseline="0" noProof="0" dirty="0" smtClean="0">
                <a:ln>
                  <a:noFill/>
                </a:ln>
                <a:effectLst/>
                <a:uLnTx/>
                <a:uFillTx/>
                <a:latin typeface="+mn-lt"/>
                <a:ea typeface="+mn-ea"/>
                <a:cs typeface="+mn-cs"/>
              </a:rPr>
              <a:t>أ</a:t>
            </a:r>
            <a:r>
              <a:rPr kumimoji="0" lang="ar-OM" sz="3300" b="0" i="0" u="none" strike="noStrike" kern="1200" cap="none" spc="0" normalizeH="0" baseline="0" noProof="0" dirty="0" smtClean="0">
                <a:ln>
                  <a:noFill/>
                </a:ln>
                <a:effectLst/>
                <a:uLnTx/>
                <a:uFillTx/>
                <a:latin typeface="+mn-lt"/>
                <a:ea typeface="+mn-ea"/>
                <a:cs typeface="+mn-cs"/>
              </a:rPr>
              <a:t>ي</a:t>
            </a:r>
            <a:r>
              <a:rPr kumimoji="0" lang="ar-SA" sz="3300" b="0" i="0" u="none" strike="noStrike" kern="1200" cap="none" spc="0" normalizeH="0" baseline="0" noProof="0" dirty="0" smtClean="0">
                <a:ln>
                  <a:noFill/>
                </a:ln>
                <a:effectLst/>
                <a:uLnTx/>
                <a:uFillTx/>
                <a:latin typeface="+mn-lt"/>
                <a:ea typeface="+mn-ea"/>
                <a:cs typeface="+mn-cs"/>
              </a:rPr>
              <a:t> العام والتأثير فيه</a:t>
            </a:r>
            <a:r>
              <a:rPr kumimoji="0" lang="ar-OM" sz="3300" b="0" i="0" u="none" strike="noStrike" kern="1200" cap="none" spc="0" normalizeH="0" baseline="0" noProof="0" dirty="0" err="1" smtClean="0">
                <a:ln>
                  <a:noFill/>
                </a:ln>
                <a:effectLst/>
                <a:uLnTx/>
                <a:uFillTx/>
                <a:latin typeface="+mn-lt"/>
                <a:ea typeface="+mn-ea"/>
                <a:cs typeface="+mn-cs"/>
              </a:rPr>
              <a:t>.</a:t>
            </a:r>
            <a:endParaRPr kumimoji="0" lang="en-US" sz="3300" b="0" i="0" u="none" strike="noStrike" kern="1200" cap="none" spc="0" normalizeH="0" baseline="0" noProof="0" dirty="0" smtClean="0">
              <a:ln>
                <a:noFill/>
              </a:ln>
              <a:effectLst/>
              <a:uLnTx/>
              <a:uFillTx/>
              <a:latin typeface="+mn-lt"/>
              <a:ea typeface="+mn-ea"/>
              <a:cs typeface="+mn-cs"/>
            </a:endParaRPr>
          </a:p>
          <a:p>
            <a:pPr marL="0" marR="0" lvl="0" indent="0" defTabSz="914400" rtl="1" eaLnBrk="1" fontAlgn="auto" latinLnBrk="0" hangingPunct="1">
              <a:lnSpc>
                <a:spcPct val="170000"/>
              </a:lnSpc>
              <a:spcBef>
                <a:spcPct val="20000"/>
              </a:spcBef>
              <a:spcAft>
                <a:spcPts val="0"/>
              </a:spcAft>
              <a:buClrTx/>
              <a:buSzTx/>
              <a:buFont typeface="Arial" pitchFamily="34" charset="0"/>
              <a:buNone/>
              <a:tabLst/>
              <a:defRPr/>
            </a:pPr>
            <a:r>
              <a:rPr kumimoji="0" lang="ar-BH" sz="3300" b="0" i="0" u="none" strike="noStrike" kern="1200" cap="none" spc="0" normalizeH="0" baseline="0" noProof="0" dirty="0" smtClean="0">
                <a:ln>
                  <a:noFill/>
                </a:ln>
                <a:effectLst/>
                <a:uLnTx/>
                <a:uFillTx/>
                <a:latin typeface="+mn-lt"/>
                <a:ea typeface="+mn-ea"/>
                <a:cs typeface="+mn-cs"/>
              </a:rPr>
              <a:t> </a:t>
            </a:r>
            <a:r>
              <a:rPr kumimoji="0" lang="ar-SA" sz="3300" b="0" i="0" u="none" strike="noStrike" kern="1200" cap="none" spc="0" normalizeH="0" baseline="0" noProof="0" dirty="0" smtClean="0">
                <a:ln>
                  <a:noFill/>
                </a:ln>
                <a:effectLst/>
                <a:uLnTx/>
                <a:uFillTx/>
                <a:latin typeface="+mn-lt"/>
                <a:ea typeface="+mn-ea"/>
                <a:cs typeface="+mn-cs"/>
              </a:rPr>
              <a:t>لذلك </a:t>
            </a:r>
            <a:r>
              <a:rPr kumimoji="0" lang="ar-OM" sz="3300" b="0" i="0" u="none" strike="noStrike" kern="1200" cap="none" spc="0" normalizeH="0" baseline="0" noProof="0" dirty="0" smtClean="0">
                <a:ln>
                  <a:noFill/>
                </a:ln>
                <a:effectLst/>
                <a:uLnTx/>
                <a:uFillTx/>
                <a:latin typeface="+mn-lt"/>
                <a:ea typeface="+mn-ea"/>
                <a:cs typeface="+mn-cs"/>
              </a:rPr>
              <a:t>يرى </a:t>
            </a:r>
            <a:r>
              <a:rPr kumimoji="0" lang="ar-OM" sz="3300" b="0" i="0" u="none" strike="noStrike" kern="1200" cap="none" spc="0" normalizeH="0" baseline="0" noProof="0" dirty="0" err="1" smtClean="0">
                <a:ln>
                  <a:noFill/>
                </a:ln>
                <a:effectLst/>
                <a:uLnTx/>
                <a:uFillTx/>
                <a:latin typeface="+mn-lt"/>
                <a:ea typeface="+mn-ea"/>
                <a:cs typeface="+mn-cs"/>
              </a:rPr>
              <a:t>د.</a:t>
            </a:r>
            <a:r>
              <a:rPr kumimoji="0" lang="ar-OM" sz="3300" b="0" i="0" u="none" strike="noStrike" kern="1200" cap="none" spc="0" normalizeH="0" baseline="0" noProof="0" dirty="0" smtClean="0">
                <a:ln>
                  <a:noFill/>
                </a:ln>
                <a:effectLst/>
                <a:uLnTx/>
                <a:uFillTx/>
                <a:latin typeface="+mn-lt"/>
                <a:ea typeface="+mn-ea"/>
                <a:cs typeface="+mn-cs"/>
              </a:rPr>
              <a:t> أحمد صقر</a:t>
            </a:r>
            <a:r>
              <a:rPr kumimoji="0" lang="ar-SA" sz="3300" b="0" i="0" u="none" strike="noStrike" kern="1200" cap="none" spc="0" normalizeH="0" baseline="0" noProof="0" dirty="0" smtClean="0">
                <a:ln>
                  <a:noFill/>
                </a:ln>
                <a:effectLst/>
                <a:uLnTx/>
                <a:uFillTx/>
                <a:latin typeface="+mn-lt"/>
                <a:ea typeface="+mn-ea"/>
                <a:cs typeface="+mn-cs"/>
              </a:rPr>
              <a:t> أنه برغم اكتشاف أجهزة إعلام حديثة وقوية مثل الإذاعة والتلفزيون والصحافة وغيرها وما صاحبها من تقدم علمي مذهل، فالمسرح ما زال شامخاً يقف بين هذه الأجهزة راسخ الأقدام مثبتاً وجوده كأداة تعبير صادقة عن الرأى العام وكمؤثر قوى فى اتجاهات </a:t>
            </a:r>
            <a:r>
              <a:rPr kumimoji="0" lang="ar-SA" sz="3300" b="0" i="0" u="none" strike="noStrike" kern="1200" cap="none" spc="0" normalizeH="0" baseline="0" noProof="0" dirty="0" err="1" smtClean="0">
                <a:ln>
                  <a:noFill/>
                </a:ln>
                <a:effectLst/>
                <a:uLnTx/>
                <a:uFillTx/>
                <a:latin typeface="+mn-lt"/>
                <a:ea typeface="+mn-ea"/>
                <a:cs typeface="+mn-cs"/>
              </a:rPr>
              <a:t>الجماهير.</a:t>
            </a:r>
            <a:r>
              <a:rPr kumimoji="0" lang="ar-SA" sz="3300" b="0" i="0" u="none" strike="noStrike" kern="1200" cap="none" spc="0" normalizeH="0" baseline="0" noProof="0" dirty="0" smtClean="0">
                <a:ln>
                  <a:noFill/>
                </a:ln>
                <a:effectLst/>
                <a:uLnTx/>
                <a:uFillTx/>
                <a:latin typeface="+mn-lt"/>
                <a:ea typeface="+mn-ea"/>
                <a:cs typeface="+mn-cs"/>
              </a:rPr>
              <a:t> </a:t>
            </a:r>
            <a:endParaRPr kumimoji="0" lang="en-US" sz="3300" b="0" i="0" u="none" strike="noStrike" kern="1200" cap="none" spc="0" normalizeH="0" baseline="0" noProof="0" dirty="0" smtClean="0">
              <a:ln>
                <a:noFill/>
              </a:ln>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BH"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1.pn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7649" name="Rectangle 1"/>
          <p:cNvSpPr>
            <a:spLocks noChangeArrowheads="1"/>
          </p:cNvSpPr>
          <p:nvPr/>
        </p:nvSpPr>
        <p:spPr bwMode="auto">
          <a:xfrm>
            <a:off x="899592" y="1759461"/>
            <a:ext cx="79563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OM"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ar-OM" sz="2800" b="1" dirty="0" smtClean="0">
                <a:latin typeface="Calibri" pitchFamily="34" charset="0"/>
                <a:ea typeface="Calibri" pitchFamily="34" charset="0"/>
                <a:cs typeface="Arial" pitchFamily="34" charset="0"/>
              </a:rPr>
              <a:t> </a:t>
            </a:r>
            <a:endParaRPr lang="en-US" sz="2400" dirty="0" smtClean="0"/>
          </a:p>
        </p:txBody>
      </p:sp>
      <p:sp>
        <p:nvSpPr>
          <p:cNvPr id="19457" name="Rectangle 1"/>
          <p:cNvSpPr>
            <a:spLocks noChangeArrowheads="1"/>
          </p:cNvSpPr>
          <p:nvPr/>
        </p:nvSpPr>
        <p:spPr bwMode="auto">
          <a:xfrm>
            <a:off x="1403648" y="1082933"/>
            <a:ext cx="727280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SA" sz="3200" dirty="0" smtClean="0">
                <a:latin typeface="Calibri" pitchFamily="34" charset="0"/>
                <a:ea typeface="Calibri" pitchFamily="34" charset="0"/>
                <a:cs typeface="Arial" pitchFamily="34" charset="0"/>
              </a:rPr>
              <a:t>من ناحية أخرى فإن ذلك يلقى التبعات على كاهل رجال المسرح من ضرورة الالتزام فى الأداء، وصدق التعبير وضرورة تقديم المسرحيات الجادة المدروسة التى تعبر عن واقع المجتمع دون </a:t>
            </a:r>
            <a:r>
              <a:rPr lang="ar-SA" sz="3200" dirty="0" smtClean="0">
                <a:latin typeface="Calibri" pitchFamily="34" charset="0"/>
                <a:ea typeface="Calibri" pitchFamily="34" charset="0"/>
                <a:cs typeface="Arial" pitchFamily="34" charset="0"/>
              </a:rPr>
              <a:t>ت</a:t>
            </a:r>
            <a:r>
              <a:rPr lang="ar-OM" sz="3200" dirty="0" smtClean="0">
                <a:latin typeface="Calibri" pitchFamily="34" charset="0"/>
                <a:ea typeface="Calibri" pitchFamily="34" charset="0"/>
                <a:cs typeface="Arial" pitchFamily="34" charset="0"/>
              </a:rPr>
              <a:t>ز</a:t>
            </a:r>
            <a:r>
              <a:rPr lang="ar-SA" sz="3200" dirty="0" smtClean="0">
                <a:latin typeface="Calibri" pitchFamily="34" charset="0"/>
                <a:ea typeface="Calibri" pitchFamily="34" charset="0"/>
                <a:cs typeface="Arial" pitchFamily="34" charset="0"/>
              </a:rPr>
              <a:t>ي</a:t>
            </a:r>
            <a:r>
              <a:rPr lang="ar-OM" sz="3200" dirty="0" smtClean="0">
                <a:latin typeface="Calibri" pitchFamily="34" charset="0"/>
                <a:ea typeface="Calibri" pitchFamily="34" charset="0"/>
                <a:cs typeface="Arial" pitchFamily="34" charset="0"/>
              </a:rPr>
              <a:t>ي</a:t>
            </a:r>
            <a:r>
              <a:rPr lang="ar-SA" sz="3200" dirty="0" smtClean="0">
                <a:latin typeface="Calibri" pitchFamily="34" charset="0"/>
                <a:ea typeface="Calibri" pitchFamily="34" charset="0"/>
                <a:cs typeface="Arial" pitchFamily="34" charset="0"/>
              </a:rPr>
              <a:t>ف </a:t>
            </a:r>
            <a:r>
              <a:rPr lang="ar-SA" sz="3200" dirty="0" smtClean="0">
                <a:latin typeface="Calibri" pitchFamily="34" charset="0"/>
                <a:ea typeface="Calibri" pitchFamily="34" charset="0"/>
                <a:cs typeface="Arial" pitchFamily="34" charset="0"/>
              </a:rPr>
              <a:t>للحقائق، ودون الخروج عن معتقدات الشعب وآماله العريضة فى التقدم والرقى </a:t>
            </a:r>
            <a:r>
              <a:rPr lang="ar-SA" sz="3200" dirty="0" err="1" smtClean="0">
                <a:latin typeface="Calibri" pitchFamily="34" charset="0"/>
                <a:ea typeface="Calibri" pitchFamily="34" charset="0"/>
                <a:cs typeface="Arial" pitchFamily="34" charset="0"/>
              </a:rPr>
              <a:t>والحضارة.</a:t>
            </a:r>
            <a:r>
              <a:rPr lang="ar-SA" sz="3200" dirty="0" smtClean="0">
                <a:latin typeface="Calibri" pitchFamily="34" charset="0"/>
                <a:ea typeface="Calibri" pitchFamily="34" charset="0"/>
                <a:cs typeface="Arial" pitchFamily="34" charset="0"/>
              </a:rPr>
              <a:t> </a:t>
            </a:r>
            <a:endParaRPr lang="en-US" sz="3200" dirty="0" smtClean="0">
              <a:latin typeface="Calibri" pitchFamily="34" charset="0"/>
              <a:ea typeface="Calibri" pitchFamily="34" charset="0"/>
              <a:cs typeface="Arial" pitchFamily="34" charset="0"/>
            </a:endParaRPr>
          </a:p>
          <a:p>
            <a:pPr lvl="0"/>
            <a:endParaRPr lang="ar-OM" sz="3200" dirty="0" smtClean="0">
              <a:latin typeface="Calibri" pitchFamily="34" charset="0"/>
              <a:ea typeface="Calibri" pitchFamily="34" charset="0"/>
              <a:cs typeface="Arial" pitchFamily="34" charset="0"/>
            </a:endParaRPr>
          </a:p>
          <a:p>
            <a:pPr lvl="0"/>
            <a:r>
              <a:rPr lang="ar-SA" sz="3200" dirty="0" smtClean="0">
                <a:latin typeface="Calibri" pitchFamily="34" charset="0"/>
                <a:ea typeface="Calibri" pitchFamily="34" charset="0"/>
                <a:cs typeface="Arial" pitchFamily="34" charset="0"/>
              </a:rPr>
              <a:t>كما أن المسرح يجب أن يلتزم بالعادات والقيم والمبادئ السائدة فى المجتمع وألا يحاول فرض مذاهب سياسية أو اجتماعية معينة لا تتم</a:t>
            </a:r>
            <a:r>
              <a:rPr lang="ar-OM" sz="3200" dirty="0" smtClean="0">
                <a:latin typeface="Calibri" pitchFamily="34" charset="0"/>
                <a:ea typeface="Calibri" pitchFamily="34" charset="0"/>
                <a:cs typeface="Arial" pitchFamily="34" charset="0"/>
              </a:rPr>
              <a:t>ا</a:t>
            </a:r>
            <a:r>
              <a:rPr lang="ar-SA" sz="3200" dirty="0" smtClean="0">
                <a:latin typeface="Calibri" pitchFamily="34" charset="0"/>
                <a:ea typeface="Calibri" pitchFamily="34" charset="0"/>
                <a:cs typeface="Arial" pitchFamily="34" charset="0"/>
              </a:rPr>
              <a:t>شى مع طبيعة المجتمع ومواقفه</a:t>
            </a:r>
            <a:r>
              <a:rPr lang="ar-SA" sz="2400" dirty="0" smtClean="0"/>
              <a:t>.</a:t>
            </a:r>
            <a:endParaRPr lang="en-US" sz="2400" dirty="0" smtClean="0"/>
          </a:p>
          <a:p>
            <a:endParaRPr lang="ar-BH" sz="2400" dirty="0" smtClean="0"/>
          </a:p>
          <a:p>
            <a:pPr marL="0" marR="0" lvl="0" indent="0" algn="r" defTabSz="914400" rtl="1" eaLnBrk="1" fontAlgn="base" latinLnBrk="0" hangingPunct="1">
              <a:lnSpc>
                <a:spcPct val="100000"/>
              </a:lnSpc>
              <a:spcBef>
                <a:spcPct val="0"/>
              </a:spcBef>
              <a:spcAft>
                <a:spcPct val="0"/>
              </a:spcAft>
              <a:buClrTx/>
              <a:buSzTx/>
              <a:buFontTx/>
              <a:buChar char="•"/>
              <a:tabLst/>
            </a:pPr>
            <a:endParaRPr lang="ar-OM" sz="2400" dirty="0" smtClean="0">
              <a:latin typeface="Calibri" pitchFamily="34" charset="0"/>
              <a:cs typeface="Arial" pitchFamily="34" charset="0"/>
            </a:endParaRPr>
          </a:p>
        </p:txBody>
      </p:sp>
    </p:spTree>
    <p:extLst>
      <p:ext uri="{BB962C8B-B14F-4D97-AF65-F5344CB8AC3E}">
        <p14:creationId xmlns:p14="http://schemas.microsoft.com/office/powerpoint/2010/main" xmlns="" val="370106403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B5375F9A990F4DA812C60CA529443F" ma:contentTypeVersion="1" ma:contentTypeDescription="Create a new document." ma:contentTypeScope="" ma:versionID="75a0be082bdb9514ebe6d572c7120087">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FEF344-D764-4BD9-BEEB-A1BA0A179BB4}"/>
</file>

<file path=customXml/itemProps2.xml><?xml version="1.0" encoding="utf-8"?>
<ds:datastoreItem xmlns:ds="http://schemas.openxmlformats.org/officeDocument/2006/customXml" ds:itemID="{5347DF1D-A5C5-4F08-9ECD-CF1DD68046B0}"/>
</file>

<file path=customXml/itemProps3.xml><?xml version="1.0" encoding="utf-8"?>
<ds:datastoreItem xmlns:ds="http://schemas.openxmlformats.org/officeDocument/2006/customXml" ds:itemID="{11B07A14-835B-4322-9ABD-7DA7D3396B91}"/>
</file>

<file path=docProps/app.xml><?xml version="1.0" encoding="utf-8"?>
<Properties xmlns="http://schemas.openxmlformats.org/officeDocument/2006/extended-properties" xmlns:vt="http://schemas.openxmlformats.org/officeDocument/2006/docPropsVTypes">
  <TotalTime>1512</TotalTime>
  <Words>1052</Words>
  <Application>Microsoft Office PowerPoint</Application>
  <PresentationFormat>On-screen Show (4:3)</PresentationFormat>
  <Paragraphs>138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أهداف المسرح المدرسي</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squ</dc:creator>
  <cp:lastModifiedBy>squ</cp:lastModifiedBy>
  <cp:revision>35</cp:revision>
  <dcterms:created xsi:type="dcterms:W3CDTF">2016-09-04T01:21:25Z</dcterms:created>
  <dcterms:modified xsi:type="dcterms:W3CDTF">2017-01-17T08:18:36Z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0x0101003AB5375F9A990F4DA812C60CA529443F</vt:lpwstr>
  </property>
</Properties>
</file>